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5b49d6c7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5b49d6c7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5b49d6c7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5b49d6c7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5b49d6c7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5b49d6c7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5b49d6c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5b49d6c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5b49d6c7b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5b49d6c7b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5b49d6c7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5b49d6c7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5b49d6c7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5b49d6c7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5b49d6c7b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5b49d6c7b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5b49d6c7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5b49d6c7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5b49d6c7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5b49d6c7b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5b49d6c7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5b49d6c7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5b49d6c7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5b49d6c7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5b49d6c7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5b49d6c7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5b49d6c7b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5b49d6c7b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5b49d6c7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5b49d6c7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5b49d6c7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5b49d6c7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5b49d6c7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5b49d6c7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5b49d6c7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5b49d6c7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5b49d6c7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5b49d6c7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5b49d6c7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5b49d6c7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5b49d6c7b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5b49d6c7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5b49d6c7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5b49d6c7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5b49d6c7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5b49d6c7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5b49d6c7b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5b49d6c7b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5b49d6c7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5b49d6c7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5b49d6c7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5b49d6c7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5b49d6c7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5b49d6c7b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5b49d6c7b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5b49d6c7b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5b49d6c7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5b49d6c7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5b49d6c7b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5b49d6c7b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5b49d6c7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5b49d6c7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5b49d6c7b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5b49d6c7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5b49d6c7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5b49d6c7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5b49d6c7b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5b49d6c7b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5b49d6c7b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5b49d6c7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5b49d6c7b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05b49d6c7b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5b49d6c7b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5b49d6c7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5b49d6c7b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5b49d6c7b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5b49d6c7b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5b49d6c7b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5b49d6c7b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5b49d6c7b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5b49d6c7b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5b49d6c7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05b49d6c7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05b49d6c7b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5b49d6c7b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5b49d6c7b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5b49d6c7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5b49d6c7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5b49d6c7b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5b49d6c7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5b49d6c7b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5b49d6c7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5b49d6c7b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5b49d6c7b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5b49d6c7b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5b49d6c7b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5b49d6c7b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5b49d6c7b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5b49d6c7b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5b49d6c7b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5b49d6c7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05b49d6c7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5b49d6c7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5b49d6c7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5b49d6c7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5b49d6c7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05b49d6c7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05b49d6c7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5b49d6c7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5b49d6c7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5b49d6c7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5b49d6c7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5b49d6c7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5b49d6c7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5b49d6c7b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5b49d6c7b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5b49d6c7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5b49d6c7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5b49d6c7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5b49d6c7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5b49d6c7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05b49d6c7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mongodb.com/resources/products/mongodb-version-histo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www.mongodb.com/" TargetMode="External"/><Relationship Id="rId4" Type="http://schemas.openxmlformats.org/officeDocument/2006/relationships/hyperlink" Target="https://www.mongodb.com/try/download/community" TargetMode="External"/><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www.mongodb.com/try/download/shell" TargetMode="Externa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4.jpg"/><Relationship Id="rId4" Type="http://schemas.openxmlformats.org/officeDocument/2006/relationships/image" Target="../media/image39.jpg"/><Relationship Id="rId5" Type="http://schemas.openxmlformats.org/officeDocument/2006/relationships/image" Target="../media/image32.jpg"/><Relationship Id="rId6" Type="http://schemas.openxmlformats.org/officeDocument/2006/relationships/image" Target="../media/image22.jpg"/><Relationship Id="rId7" Type="http://schemas.openxmlformats.org/officeDocument/2006/relationships/image" Target="../media/image34.jpg"/><Relationship Id="rId8" Type="http://schemas.openxmlformats.org/officeDocument/2006/relationships/image" Target="../media/image2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www.mongodb.com/try/download/compass" TargetMode="Externa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www.mongodb.com/atlas" TargetMode="Externa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6200" y="528200"/>
            <a:ext cx="8991601" cy="40870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nvSpPr>
        <p:spPr>
          <a:xfrm>
            <a:off x="0" y="65600"/>
            <a:ext cx="9144000" cy="51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2000">
                <a:solidFill>
                  <a:schemeClr val="dk1"/>
                </a:solidFill>
              </a:rPr>
              <a:t>Why was MongoDB created?</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main motivation behind the creation of MongoDB came from the limitations the founders faced while working at </a:t>
            </a:r>
            <a:r>
              <a:rPr b="1" lang="en" sz="2000">
                <a:solidFill>
                  <a:schemeClr val="dk1"/>
                </a:solidFill>
              </a:rPr>
              <a:t>DoubleClick</a:t>
            </a:r>
            <a:r>
              <a:rPr lang="en" sz="2000">
                <a:solidFill>
                  <a:schemeClr val="dk1"/>
                </a:solidFill>
              </a:rPr>
              <a:t>, an online advertising company that needed to store and manage massive volumes of data with high availability and scalability. At the time, relational databases like MySQL and PostgreSQL, which were dominant, struggled to scale horizontally across many servers, making them less suited for handling large-scale web applications and distributed systems.</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Version History:</a:t>
            </a:r>
            <a:endParaRPr b="1" sz="2000">
              <a:solidFill>
                <a:schemeClr val="dk1"/>
              </a:solidFill>
            </a:endParaRPr>
          </a:p>
          <a:p>
            <a:pPr indent="0" lvl="0" marL="0" rtl="0" algn="l">
              <a:lnSpc>
                <a:spcPct val="115000"/>
              </a:lnSpc>
              <a:spcBef>
                <a:spcPts val="1200"/>
              </a:spcBef>
              <a:spcAft>
                <a:spcPts val="0"/>
              </a:spcAft>
              <a:buNone/>
            </a:pPr>
            <a:r>
              <a:rPr lang="en" sz="2000" u="sng">
                <a:solidFill>
                  <a:schemeClr val="hlink"/>
                </a:solidFill>
                <a:hlinkClick r:id="rId3"/>
              </a:rPr>
              <a:t>https://www.mongodb.com/resources/products/mongodb-version-history</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Latest Version as on 2024:</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MongoDB 7.0 (current) |   MongoDB 8.0 (upcoming)</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nvSpPr>
        <p:spPr>
          <a:xfrm>
            <a:off x="861800" y="-16200"/>
            <a:ext cx="9144000" cy="517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rPr>
              <a:t>Fortune 500 and Large Enterprises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Amazon</a:t>
            </a:r>
            <a:r>
              <a:rPr lang="en" sz="1200">
                <a:solidFill>
                  <a:schemeClr val="dk1"/>
                </a:solidFill>
              </a:rPr>
              <a:t>: Utilizes MongoDB for certain services within its ecosystem.</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Google</a:t>
            </a:r>
            <a:r>
              <a:rPr lang="en" sz="1200">
                <a:solidFill>
                  <a:schemeClr val="dk1"/>
                </a:solidFill>
              </a:rPr>
              <a:t>: Uses MongoDB for specific services and internal tools.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Facebook</a:t>
            </a:r>
            <a:r>
              <a:rPr lang="en" sz="1200">
                <a:solidFill>
                  <a:schemeClr val="dk1"/>
                </a:solidFill>
              </a:rPr>
              <a:t>: Employs MongoDB for internal data storage needs in some applications.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Adobe</a:t>
            </a:r>
            <a:r>
              <a:rPr lang="en" sz="1200">
                <a:solidFill>
                  <a:schemeClr val="dk1"/>
                </a:solidFill>
              </a:rPr>
              <a:t>: Leverages MongoDB for storing and managing customer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Cisco</a:t>
            </a:r>
            <a:r>
              <a:rPr lang="en" sz="1200">
                <a:solidFill>
                  <a:schemeClr val="dk1"/>
                </a:solidFill>
              </a:rPr>
              <a:t>: Uses MongoDB for managing enterprise-scale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eBay</a:t>
            </a:r>
            <a:r>
              <a:rPr lang="en" sz="1200">
                <a:solidFill>
                  <a:schemeClr val="dk1"/>
                </a:solidFill>
              </a:rPr>
              <a:t>: Manages high-traffic databases using MongoDB for certain features.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SAP</a:t>
            </a:r>
            <a:r>
              <a:rPr lang="en" sz="1200">
                <a:solidFill>
                  <a:schemeClr val="dk1"/>
                </a:solidFill>
              </a:rPr>
              <a:t>: Integrates MongoDB within its data management offerings.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Verizon</a:t>
            </a:r>
            <a:r>
              <a:rPr lang="en" sz="1200">
                <a:solidFill>
                  <a:schemeClr val="dk1"/>
                </a:solidFill>
              </a:rPr>
              <a:t>: Uses MongoDB to manage customer data and high-availability applications.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AT&amp;T</a:t>
            </a:r>
            <a:r>
              <a:rPr lang="en" sz="1200">
                <a:solidFill>
                  <a:schemeClr val="dk1"/>
                </a:solidFill>
              </a:rPr>
              <a:t>: Relies on MongoDB for data storage in various services.</a:t>
            </a:r>
            <a:endParaRPr sz="1200">
              <a:solidFill>
                <a:schemeClr val="dk1"/>
              </a:solidFill>
            </a:endParaRPr>
          </a:p>
          <a:p>
            <a:pPr indent="0" lvl="0" marL="0" rtl="0" algn="l">
              <a:lnSpc>
                <a:spcPct val="115000"/>
              </a:lnSpc>
              <a:spcBef>
                <a:spcPts val="1400"/>
              </a:spcBef>
              <a:spcAft>
                <a:spcPts val="0"/>
              </a:spcAft>
              <a:buNone/>
            </a:pPr>
            <a:r>
              <a:rPr b="1" lang="en">
                <a:solidFill>
                  <a:schemeClr val="dk1"/>
                </a:solidFill>
              </a:rPr>
              <a:t>Technology and Software Companies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Uber</a:t>
            </a:r>
            <a:r>
              <a:rPr lang="en" sz="1200">
                <a:solidFill>
                  <a:schemeClr val="dk1"/>
                </a:solidFill>
              </a:rPr>
              <a:t>: Uses MongoDB to store real-time ride data and other service-related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Lyft</a:t>
            </a:r>
            <a:r>
              <a:rPr lang="en" sz="1200">
                <a:solidFill>
                  <a:schemeClr val="dk1"/>
                </a:solidFill>
              </a:rPr>
              <a:t>: Leverages MongoDB for managing user data and ride details.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LinkedIn</a:t>
            </a:r>
            <a:r>
              <a:rPr lang="en" sz="1200">
                <a:solidFill>
                  <a:schemeClr val="dk1"/>
                </a:solidFill>
              </a:rPr>
              <a:t>: Implements MongoDB for features like activity streams and internal services.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Squarespace</a:t>
            </a:r>
            <a:r>
              <a:rPr lang="en" sz="1200">
                <a:solidFill>
                  <a:schemeClr val="dk1"/>
                </a:solidFill>
              </a:rPr>
              <a:t>: Utilizes MongoDB for storing user content and website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HubSpot</a:t>
            </a:r>
            <a:r>
              <a:rPr lang="en" sz="1200">
                <a:solidFill>
                  <a:schemeClr val="dk1"/>
                </a:solidFill>
              </a:rPr>
              <a:t>: Employs MongoDB for real-time data analysis and event tracking.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Coinbase</a:t>
            </a:r>
            <a:r>
              <a:rPr lang="en" sz="1200">
                <a:solidFill>
                  <a:schemeClr val="dk1"/>
                </a:solidFill>
              </a:rPr>
              <a:t>: Uses MongoDB in its cryptocurrency trading platform.</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Zendesk</a:t>
            </a:r>
            <a:r>
              <a:rPr lang="en" sz="1200">
                <a:solidFill>
                  <a:schemeClr val="dk1"/>
                </a:solidFill>
              </a:rPr>
              <a:t>: Leverages MongoDB for ticket and customer data management.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Foursquare</a:t>
            </a:r>
            <a:r>
              <a:rPr lang="en" sz="1200">
                <a:solidFill>
                  <a:schemeClr val="dk1"/>
                </a:solidFill>
              </a:rPr>
              <a:t>: Uses MongoDB to manage its geolocation-based services.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Craigslist</a:t>
            </a:r>
            <a:r>
              <a:rPr lang="en" sz="1200">
                <a:solidFill>
                  <a:schemeClr val="dk1"/>
                </a:solidFill>
              </a:rPr>
              <a:t>: Migrated from MySQL to MongoDB for handling classified ad listings.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Intuit</a:t>
            </a:r>
            <a:r>
              <a:rPr lang="en" sz="1200">
                <a:solidFill>
                  <a:schemeClr val="dk1"/>
                </a:solidFill>
              </a:rPr>
              <a:t>: Relies on MongoDB for some of its financial management tools.</a:t>
            </a:r>
            <a:endParaRPr b="1" sz="2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4"/>
          <p:cNvSpPr txBox="1"/>
          <p:nvPr/>
        </p:nvSpPr>
        <p:spPr>
          <a:xfrm>
            <a:off x="177850" y="74850"/>
            <a:ext cx="9144000" cy="499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1"/>
                </a:solidFill>
              </a:rPr>
              <a:t>Retail and E-commerce</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Walmart</a:t>
            </a:r>
            <a:r>
              <a:rPr lang="en" sz="1300">
                <a:solidFill>
                  <a:schemeClr val="dk1"/>
                </a:solidFill>
              </a:rPr>
              <a:t>: Uses MongoDB to handle online transactions, customer data, and scaling their e-commerce platform.</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eBay</a:t>
            </a:r>
            <a:r>
              <a:rPr lang="en" sz="1300">
                <a:solidFill>
                  <a:schemeClr val="dk1"/>
                </a:solidFill>
              </a:rPr>
              <a:t>: Uses MongoDB in different parts of its system, particularly for handling high-traffic areas.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Target</a:t>
            </a:r>
            <a:r>
              <a:rPr lang="en" sz="1300">
                <a:solidFill>
                  <a:schemeClr val="dk1"/>
                </a:solidFill>
              </a:rPr>
              <a:t>: Employs MongoDB for scalability and customer engagement platforms.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Alibaba</a:t>
            </a:r>
            <a:r>
              <a:rPr lang="en" sz="1300">
                <a:solidFill>
                  <a:schemeClr val="dk1"/>
                </a:solidFill>
              </a:rPr>
              <a:t>: Leverages MongoDB for data management and scaling its operations.</a:t>
            </a:r>
            <a:endParaRPr sz="1300">
              <a:solidFill>
                <a:schemeClr val="dk1"/>
              </a:solidFill>
            </a:endParaRPr>
          </a:p>
          <a:p>
            <a:pPr indent="0" lvl="0" marL="0" rtl="0" algn="l">
              <a:lnSpc>
                <a:spcPct val="115000"/>
              </a:lnSpc>
              <a:spcBef>
                <a:spcPts val="1400"/>
              </a:spcBef>
              <a:spcAft>
                <a:spcPts val="0"/>
              </a:spcAft>
              <a:buNone/>
            </a:pPr>
            <a:r>
              <a:rPr b="1" lang="en" sz="1500">
                <a:solidFill>
                  <a:schemeClr val="dk1"/>
                </a:solidFill>
              </a:rPr>
              <a:t>Media and Entertainment</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The New York Times</a:t>
            </a:r>
            <a:r>
              <a:rPr lang="en" sz="1300">
                <a:solidFill>
                  <a:schemeClr val="dk1"/>
                </a:solidFill>
              </a:rPr>
              <a:t>: Uses MongoDB to manage article metadata and real-time content updates.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Forbes</a:t>
            </a:r>
            <a:r>
              <a:rPr lang="en" sz="1300">
                <a:solidFill>
                  <a:schemeClr val="dk1"/>
                </a:solidFill>
              </a:rPr>
              <a:t>: Uses MongoDB to handle content management and website interactions.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Sony</a:t>
            </a:r>
            <a:r>
              <a:rPr lang="en" sz="1300">
                <a:solidFill>
                  <a:schemeClr val="dk1"/>
                </a:solidFill>
              </a:rPr>
              <a:t>: Employs MongoDB for storing and managing large volumes of media-related data.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MTV</a:t>
            </a:r>
            <a:r>
              <a:rPr lang="en" sz="1300">
                <a:solidFill>
                  <a:schemeClr val="dk1"/>
                </a:solidFill>
              </a:rPr>
              <a:t>: Uses MongoDB to manage user engagement and media data.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Viacom</a:t>
            </a:r>
            <a:r>
              <a:rPr lang="en" sz="1300">
                <a:solidFill>
                  <a:schemeClr val="dk1"/>
                </a:solidFill>
              </a:rPr>
              <a:t>: Leverages MongoDB for media asset management and real-time data analysis.</a:t>
            </a:r>
            <a:endParaRPr sz="1300">
              <a:solidFill>
                <a:schemeClr val="dk1"/>
              </a:solidFill>
            </a:endParaRPr>
          </a:p>
          <a:p>
            <a:pPr indent="0" lvl="0" marL="0" rtl="0" algn="l">
              <a:lnSpc>
                <a:spcPct val="115000"/>
              </a:lnSpc>
              <a:spcBef>
                <a:spcPts val="1400"/>
              </a:spcBef>
              <a:spcAft>
                <a:spcPts val="0"/>
              </a:spcAft>
              <a:buNone/>
            </a:pPr>
            <a:r>
              <a:rPr b="1" lang="en" sz="1500">
                <a:solidFill>
                  <a:schemeClr val="dk1"/>
                </a:solidFill>
              </a:rPr>
              <a:t>Financial Services</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Barclays</a:t>
            </a:r>
            <a:r>
              <a:rPr lang="en" sz="1300">
                <a:solidFill>
                  <a:schemeClr val="dk1"/>
                </a:solidFill>
              </a:rPr>
              <a:t>: Uses MongoDB for high-performance financial applications.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Goldman Sachs</a:t>
            </a:r>
            <a:r>
              <a:rPr lang="en" sz="1300">
                <a:solidFill>
                  <a:schemeClr val="dk1"/>
                </a:solidFill>
              </a:rPr>
              <a:t>: Employs MongoDB in some of its analytics and risk management tools.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Citibank</a:t>
            </a:r>
            <a:r>
              <a:rPr lang="en" sz="1300">
                <a:solidFill>
                  <a:schemeClr val="dk1"/>
                </a:solidFill>
              </a:rPr>
              <a:t>: Leverages MongoDB for various internal applications.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HSBC</a:t>
            </a:r>
            <a:r>
              <a:rPr lang="en" sz="1300">
                <a:solidFill>
                  <a:schemeClr val="dk1"/>
                </a:solidFill>
              </a:rPr>
              <a:t>: Uses MongoDB to manage financial data.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Capital One</a:t>
            </a:r>
            <a:r>
              <a:rPr lang="en" sz="1300">
                <a:solidFill>
                  <a:schemeClr val="dk1"/>
                </a:solidFill>
              </a:rPr>
              <a:t>: Relies on MongoDB for some customer data services.</a:t>
            </a:r>
            <a:endParaRPr sz="1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5"/>
          <p:cNvSpPr txBox="1"/>
          <p:nvPr/>
        </p:nvSpPr>
        <p:spPr>
          <a:xfrm>
            <a:off x="177850" y="266375"/>
            <a:ext cx="9144000" cy="50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chemeClr val="dk1"/>
                </a:solidFill>
              </a:rPr>
              <a:t>Healthcare and Life Sciences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Medtronic</a:t>
            </a:r>
            <a:r>
              <a:rPr lang="en">
                <a:solidFill>
                  <a:schemeClr val="dk1"/>
                </a:solidFill>
              </a:rPr>
              <a:t>: Uses MongoDB to manage data from medical devices.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AstraZeneca</a:t>
            </a:r>
            <a:r>
              <a:rPr lang="en">
                <a:solidFill>
                  <a:schemeClr val="dk1"/>
                </a:solidFill>
              </a:rPr>
              <a:t>: Leverages MongoDB for managing research and patient data.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Philips Healthcare</a:t>
            </a:r>
            <a:r>
              <a:rPr lang="en">
                <a:solidFill>
                  <a:schemeClr val="dk1"/>
                </a:solidFill>
              </a:rPr>
              <a:t>: Uses MongoDB in managing healthcare systems and patient data.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Epic</a:t>
            </a:r>
            <a:r>
              <a:rPr lang="en">
                <a:solidFill>
                  <a:schemeClr val="dk1"/>
                </a:solidFill>
              </a:rPr>
              <a:t>: Employs MongoDB for healthcare data management and patient care systems.</a:t>
            </a:r>
            <a:endParaRPr>
              <a:solidFill>
                <a:schemeClr val="dk1"/>
              </a:solidFill>
            </a:endParaRPr>
          </a:p>
          <a:p>
            <a:pPr indent="0" lvl="0" marL="0" rtl="0" algn="l">
              <a:lnSpc>
                <a:spcPct val="115000"/>
              </a:lnSpc>
              <a:spcBef>
                <a:spcPts val="1400"/>
              </a:spcBef>
              <a:spcAft>
                <a:spcPts val="0"/>
              </a:spcAft>
              <a:buNone/>
            </a:pPr>
            <a:r>
              <a:rPr b="1" lang="en" sz="1600">
                <a:solidFill>
                  <a:schemeClr val="dk1"/>
                </a:solidFill>
              </a:rPr>
              <a:t>Startups and Fast-Growing Companies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Tinder</a:t>
            </a:r>
            <a:r>
              <a:rPr lang="en">
                <a:solidFill>
                  <a:schemeClr val="dk1"/>
                </a:solidFill>
              </a:rPr>
              <a:t>: Uses MongoDB for managing real-time chat and user matching services.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Slack</a:t>
            </a:r>
            <a:r>
              <a:rPr lang="en">
                <a:solidFill>
                  <a:schemeClr val="dk1"/>
                </a:solidFill>
              </a:rPr>
              <a:t>: Leverages MongoDB for storing real-time messaging data.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Shutterfly</a:t>
            </a:r>
            <a:r>
              <a:rPr lang="en">
                <a:solidFill>
                  <a:schemeClr val="dk1"/>
                </a:solidFill>
              </a:rPr>
              <a:t>: Uses MongoDB for managing customer photos and metadata.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Viber</a:t>
            </a:r>
            <a:r>
              <a:rPr lang="en">
                <a:solidFill>
                  <a:schemeClr val="dk1"/>
                </a:solidFill>
              </a:rPr>
              <a:t>: Employs MongoDB for managing its messaging platform and real-time data.</a:t>
            </a:r>
            <a:endParaRPr>
              <a:solidFill>
                <a:schemeClr val="dk1"/>
              </a:solidFill>
            </a:endParaRPr>
          </a:p>
          <a:p>
            <a:pPr indent="0" lvl="0" marL="0" rtl="0" algn="l">
              <a:lnSpc>
                <a:spcPct val="115000"/>
              </a:lnSpc>
              <a:spcBef>
                <a:spcPts val="1400"/>
              </a:spcBef>
              <a:spcAft>
                <a:spcPts val="0"/>
              </a:spcAft>
              <a:buNone/>
            </a:pPr>
            <a:r>
              <a:rPr b="1" lang="en" sz="1600">
                <a:solidFill>
                  <a:schemeClr val="dk1"/>
                </a:solidFill>
              </a:rPr>
              <a:t>Government and Nonprofits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UK Government Digital Service (GDS)</a:t>
            </a:r>
            <a:r>
              <a:rPr lang="en">
                <a:solidFill>
                  <a:schemeClr val="dk1"/>
                </a:solidFill>
              </a:rPr>
              <a:t>: Uses MongoDB for managing citizen data and government services.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The U.S. Government</a:t>
            </a:r>
            <a:r>
              <a:rPr lang="en">
                <a:solidFill>
                  <a:schemeClr val="dk1"/>
                </a:solidFill>
              </a:rPr>
              <a:t>: MongoDB is used in various departments for scalability and real-time data handling.</a:t>
            </a:r>
            <a:endParaRPr>
              <a:solidFill>
                <a:schemeClr val="dk1"/>
              </a:solidFill>
            </a:endParaRPr>
          </a:p>
          <a:p>
            <a:pPr indent="0" lvl="0" marL="0" rtl="0" algn="l">
              <a:lnSpc>
                <a:spcPct val="115000"/>
              </a:lnSpc>
              <a:spcBef>
                <a:spcPts val="1200"/>
              </a:spcBef>
              <a:spcAft>
                <a:spcPts val="1200"/>
              </a:spcAft>
              <a:buNone/>
            </a:pPr>
            <a:r>
              <a:t/>
            </a:r>
            <a:endParaRPr b="1"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6"/>
          <p:cNvPicPr preferRelativeResize="0"/>
          <p:nvPr/>
        </p:nvPicPr>
        <p:blipFill>
          <a:blip r:embed="rId3">
            <a:alphaModFix/>
          </a:blip>
          <a:stretch>
            <a:fillRect/>
          </a:stretch>
        </p:blipFill>
        <p:spPr>
          <a:xfrm>
            <a:off x="1397650" y="152400"/>
            <a:ext cx="6348707"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a:blip r:embed="rId3">
            <a:alphaModFix/>
          </a:blip>
          <a:stretch>
            <a:fillRect/>
          </a:stretch>
        </p:blipFill>
        <p:spPr>
          <a:xfrm>
            <a:off x="1331063" y="152400"/>
            <a:ext cx="6481876"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8"/>
          <p:cNvPicPr preferRelativeResize="0"/>
          <p:nvPr/>
        </p:nvPicPr>
        <p:blipFill>
          <a:blip r:embed="rId3">
            <a:alphaModFix/>
          </a:blip>
          <a:stretch>
            <a:fillRect/>
          </a:stretch>
        </p:blipFill>
        <p:spPr>
          <a:xfrm>
            <a:off x="304800" y="152400"/>
            <a:ext cx="8310869" cy="499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9"/>
          <p:cNvPicPr preferRelativeResize="0"/>
          <p:nvPr/>
        </p:nvPicPr>
        <p:blipFill>
          <a:blip r:embed="rId3">
            <a:alphaModFix/>
          </a:blip>
          <a:stretch>
            <a:fillRect/>
          </a:stretch>
        </p:blipFill>
        <p:spPr>
          <a:xfrm>
            <a:off x="1338013" y="152400"/>
            <a:ext cx="6467975"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0"/>
          <p:cNvPicPr preferRelativeResize="0"/>
          <p:nvPr/>
        </p:nvPicPr>
        <p:blipFill>
          <a:blip r:embed="rId3">
            <a:alphaModFix/>
          </a:blip>
          <a:stretch>
            <a:fillRect/>
          </a:stretch>
        </p:blipFill>
        <p:spPr>
          <a:xfrm>
            <a:off x="746263" y="152400"/>
            <a:ext cx="7651478"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1"/>
          <p:cNvPicPr preferRelativeResize="0"/>
          <p:nvPr/>
        </p:nvPicPr>
        <p:blipFill>
          <a:blip r:embed="rId3">
            <a:alphaModFix/>
          </a:blip>
          <a:stretch>
            <a:fillRect/>
          </a:stretch>
        </p:blipFill>
        <p:spPr>
          <a:xfrm>
            <a:off x="1354388" y="152400"/>
            <a:ext cx="643522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113925" y="220800"/>
            <a:ext cx="6916138"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2"/>
          <p:cNvSpPr txBox="1"/>
          <p:nvPr/>
        </p:nvSpPr>
        <p:spPr>
          <a:xfrm>
            <a:off x="0" y="0"/>
            <a:ext cx="9144000" cy="500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rPr>
              <a:t>1. Facebook (Messenger)</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Use Case</a:t>
            </a:r>
            <a:r>
              <a:rPr lang="en" sz="1200">
                <a:solidFill>
                  <a:schemeClr val="dk1"/>
                </a:solidFill>
              </a:rPr>
              <a:t>: </a:t>
            </a:r>
            <a:r>
              <a:rPr b="1" lang="en" sz="1200">
                <a:solidFill>
                  <a:schemeClr val="dk1"/>
                </a:solidFill>
              </a:rPr>
              <a:t>Messenger</a:t>
            </a:r>
            <a:r>
              <a:rPr lang="en" sz="1200">
                <a:solidFill>
                  <a:schemeClr val="dk1"/>
                </a:solidFill>
              </a:rPr>
              <a:t>, Facebook's messaging platform, uses MongoDB to store billions of messages and provide real-time, efficient message delivery.</a:t>
            </a:r>
            <a:endParaRPr sz="1200">
              <a:solidFill>
                <a:schemeClr val="dk1"/>
              </a:solidFill>
            </a:endParaRPr>
          </a:p>
          <a:p>
            <a:pPr indent="0" lvl="0" marL="0" rtl="0" algn="l">
              <a:lnSpc>
                <a:spcPct val="115000"/>
              </a:lnSpc>
              <a:spcBef>
                <a:spcPts val="1400"/>
              </a:spcBef>
              <a:spcAft>
                <a:spcPts val="0"/>
              </a:spcAft>
              <a:buNone/>
            </a:pPr>
            <a:r>
              <a:rPr b="1" lang="en">
                <a:solidFill>
                  <a:schemeClr val="dk1"/>
                </a:solidFill>
              </a:rPr>
              <a:t>2. Uber</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Use Case</a:t>
            </a:r>
            <a:r>
              <a:rPr lang="en" sz="1200">
                <a:solidFill>
                  <a:schemeClr val="dk1"/>
                </a:solidFill>
              </a:rPr>
              <a:t>: Uber uses MongoDB to store and manage </a:t>
            </a:r>
            <a:r>
              <a:rPr b="1" lang="en" sz="1200">
                <a:solidFill>
                  <a:schemeClr val="dk1"/>
                </a:solidFill>
              </a:rPr>
              <a:t>real-time data</a:t>
            </a:r>
            <a:r>
              <a:rPr lang="en" sz="1200">
                <a:solidFill>
                  <a:schemeClr val="dk1"/>
                </a:solidFill>
              </a:rPr>
              <a:t> about rides, drivers, and users. Its distributed architecture and scalability help Uber manage fast-growing global operations.</a:t>
            </a:r>
            <a:endParaRPr sz="1200">
              <a:solidFill>
                <a:schemeClr val="dk1"/>
              </a:solidFill>
            </a:endParaRPr>
          </a:p>
          <a:p>
            <a:pPr indent="0" lvl="0" marL="0" rtl="0" algn="l">
              <a:lnSpc>
                <a:spcPct val="115000"/>
              </a:lnSpc>
              <a:spcBef>
                <a:spcPts val="1400"/>
              </a:spcBef>
              <a:spcAft>
                <a:spcPts val="0"/>
              </a:spcAft>
              <a:buNone/>
            </a:pPr>
            <a:r>
              <a:rPr b="1" lang="en">
                <a:solidFill>
                  <a:schemeClr val="dk1"/>
                </a:solidFill>
              </a:rPr>
              <a:t>3. eBay</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Use Case</a:t>
            </a:r>
            <a:r>
              <a:rPr lang="en" sz="1200">
                <a:solidFill>
                  <a:schemeClr val="dk1"/>
                </a:solidFill>
              </a:rPr>
              <a:t>: eBay uses MongoDB for </a:t>
            </a:r>
            <a:r>
              <a:rPr b="1" lang="en" sz="1200">
                <a:solidFill>
                  <a:schemeClr val="dk1"/>
                </a:solidFill>
              </a:rPr>
              <a:t>search</a:t>
            </a:r>
            <a:r>
              <a:rPr lang="en" sz="1200">
                <a:solidFill>
                  <a:schemeClr val="dk1"/>
                </a:solidFill>
              </a:rPr>
              <a:t> and </a:t>
            </a:r>
            <a:r>
              <a:rPr b="1" lang="en" sz="1200">
                <a:solidFill>
                  <a:schemeClr val="dk1"/>
                </a:solidFill>
              </a:rPr>
              <a:t>metadata storage</a:t>
            </a:r>
            <a:r>
              <a:rPr lang="en" sz="1200">
                <a:solidFill>
                  <a:schemeClr val="dk1"/>
                </a:solidFill>
              </a:rPr>
              <a:t>. It helps the platform efficiently manage product information and provide fast search experiences to its users.</a:t>
            </a:r>
            <a:endParaRPr sz="1200">
              <a:solidFill>
                <a:schemeClr val="dk1"/>
              </a:solidFill>
            </a:endParaRPr>
          </a:p>
          <a:p>
            <a:pPr indent="0" lvl="0" marL="0" rtl="0" algn="l">
              <a:lnSpc>
                <a:spcPct val="115000"/>
              </a:lnSpc>
              <a:spcBef>
                <a:spcPts val="1400"/>
              </a:spcBef>
              <a:spcAft>
                <a:spcPts val="0"/>
              </a:spcAft>
              <a:buNone/>
            </a:pPr>
            <a:r>
              <a:rPr b="1" lang="en">
                <a:solidFill>
                  <a:schemeClr val="dk1"/>
                </a:solidFill>
              </a:rPr>
              <a:t>4</a:t>
            </a:r>
            <a:r>
              <a:rPr b="1" lang="en">
                <a:solidFill>
                  <a:schemeClr val="dk1"/>
                </a:solidFill>
              </a:rPr>
              <a:t>. Twitter</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Use Case</a:t>
            </a:r>
            <a:r>
              <a:rPr lang="en" sz="1200">
                <a:solidFill>
                  <a:schemeClr val="dk1"/>
                </a:solidFill>
              </a:rPr>
              <a:t>: Twitter uses MongoDB to store </a:t>
            </a:r>
            <a:r>
              <a:rPr b="1" lang="en" sz="1200">
                <a:solidFill>
                  <a:schemeClr val="dk1"/>
                </a:solidFill>
              </a:rPr>
              <a:t>social data</a:t>
            </a:r>
            <a:r>
              <a:rPr lang="en" sz="1200">
                <a:solidFill>
                  <a:schemeClr val="dk1"/>
                </a:solidFill>
              </a:rPr>
              <a:t>, including user details, messages, and other real-time information. The platform benefits from MongoDB’s high scalability for managing dynamic content.</a:t>
            </a:r>
            <a:endParaRPr sz="1200">
              <a:solidFill>
                <a:schemeClr val="dk1"/>
              </a:solidFill>
            </a:endParaRPr>
          </a:p>
          <a:p>
            <a:pPr indent="0" lvl="0" marL="0" rtl="0" algn="l">
              <a:lnSpc>
                <a:spcPct val="115000"/>
              </a:lnSpc>
              <a:spcBef>
                <a:spcPts val="1400"/>
              </a:spcBef>
              <a:spcAft>
                <a:spcPts val="0"/>
              </a:spcAft>
              <a:buNone/>
            </a:pPr>
            <a:r>
              <a:rPr b="1" lang="en">
                <a:solidFill>
                  <a:schemeClr val="dk1"/>
                </a:solidFill>
              </a:rPr>
              <a:t>5</a:t>
            </a:r>
            <a:r>
              <a:rPr b="1" lang="en">
                <a:solidFill>
                  <a:schemeClr val="dk1"/>
                </a:solidFill>
              </a:rPr>
              <a:t>. Coinbase</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Use Case</a:t>
            </a:r>
            <a:r>
              <a:rPr lang="en" sz="1200">
                <a:solidFill>
                  <a:schemeClr val="dk1"/>
                </a:solidFill>
              </a:rPr>
              <a:t>: The cryptocurrency exchange platform uses MongoDB for storing information related to </a:t>
            </a:r>
            <a:r>
              <a:rPr b="1" lang="en" sz="1200">
                <a:solidFill>
                  <a:schemeClr val="dk1"/>
                </a:solidFill>
              </a:rPr>
              <a:t>users, transactions, and wallets</a:t>
            </a:r>
            <a:r>
              <a:rPr lang="en" sz="1200">
                <a:solidFill>
                  <a:schemeClr val="dk1"/>
                </a:solidFill>
              </a:rPr>
              <a:t>. It helps manage large datasets while scaling with their rapidly growing user base.</a:t>
            </a:r>
            <a:endParaRPr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nvSpPr>
        <p:spPr>
          <a:xfrm>
            <a:off x="0" y="14850"/>
            <a:ext cx="9144000" cy="51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6</a:t>
            </a:r>
            <a:r>
              <a:rPr b="1" lang="en" sz="1300">
                <a:solidFill>
                  <a:schemeClr val="dk1"/>
                </a:solidFill>
              </a:rPr>
              <a:t>. LinkedIn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LinkedIn uses MongoDB for certain parts of its infrastructure, especially in dealing with </a:t>
            </a:r>
            <a:r>
              <a:rPr b="1" lang="en" sz="1100">
                <a:solidFill>
                  <a:schemeClr val="dk1"/>
                </a:solidFill>
              </a:rPr>
              <a:t>real-time analytics</a:t>
            </a:r>
            <a:r>
              <a:rPr lang="en" sz="1100">
                <a:solidFill>
                  <a:schemeClr val="dk1"/>
                </a:solidFill>
              </a:rPr>
              <a:t> and </a:t>
            </a:r>
            <a:r>
              <a:rPr b="1" lang="en" sz="1100">
                <a:solidFill>
                  <a:schemeClr val="dk1"/>
                </a:solidFill>
              </a:rPr>
              <a:t>feed data</a:t>
            </a:r>
            <a:r>
              <a:rPr lang="en" sz="1100">
                <a:solidFill>
                  <a:schemeClr val="dk1"/>
                </a:solidFill>
              </a:rPr>
              <a:t>.</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7. Pinterest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Pinterest uses MongoDB for managing its </a:t>
            </a:r>
            <a:r>
              <a:rPr b="1" lang="en" sz="1100">
                <a:solidFill>
                  <a:schemeClr val="dk1"/>
                </a:solidFill>
              </a:rPr>
              <a:t>large, unstructured datasets</a:t>
            </a:r>
            <a:r>
              <a:rPr lang="en" sz="1100">
                <a:solidFill>
                  <a:schemeClr val="dk1"/>
                </a:solidFill>
              </a:rPr>
              <a:t>, including pins, boards, and user information.</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8. Slack</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Slack uses MongoDB to manage </a:t>
            </a:r>
            <a:r>
              <a:rPr b="1" lang="en" sz="1100">
                <a:solidFill>
                  <a:schemeClr val="dk1"/>
                </a:solidFill>
              </a:rPr>
              <a:t>user data</a:t>
            </a:r>
            <a:r>
              <a:rPr lang="en" sz="1100">
                <a:solidFill>
                  <a:schemeClr val="dk1"/>
                </a:solidFill>
              </a:rPr>
              <a:t>, channel information, and message history for its communication and collaboration platform.</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9. Zendesk</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Zendesk uses MongoDB to manage customer service data and helpdesk tickets, supporting high-traffic, multi-tenant architectures with real-time analytics.</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10. Spotify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The music streaming service uses MongoDB to store and manage a variety of datasets, including </a:t>
            </a:r>
            <a:r>
              <a:rPr b="1" lang="en" sz="1100">
                <a:solidFill>
                  <a:schemeClr val="dk1"/>
                </a:solidFill>
              </a:rPr>
              <a:t>user profiles, playlists, and track information</a:t>
            </a:r>
            <a:r>
              <a:rPr lang="en" sz="1100">
                <a:solidFill>
                  <a:schemeClr val="dk1"/>
                </a:solidFill>
              </a:rPr>
              <a:t>, ensuring quick retrieval and smooth user experiences.</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11. Bosch</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Use Case</a:t>
            </a:r>
            <a:r>
              <a:rPr lang="en" sz="1100">
                <a:solidFill>
                  <a:schemeClr val="dk1"/>
                </a:solidFill>
              </a:rPr>
              <a:t>: Bosch leverages MongoDB in its </a:t>
            </a:r>
            <a:r>
              <a:rPr b="1" lang="en" sz="1100">
                <a:solidFill>
                  <a:schemeClr val="dk1"/>
                </a:solidFill>
              </a:rPr>
              <a:t>IoT solutions</a:t>
            </a:r>
            <a:r>
              <a:rPr lang="en" sz="1100">
                <a:solidFill>
                  <a:schemeClr val="dk1"/>
                </a:solidFill>
              </a:rPr>
              <a:t>, storing sensor data and managing connected devices in real-time.</a:t>
            </a:r>
            <a:endParaRPr b="1" sz="13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4"/>
          <p:cNvPicPr preferRelativeResize="0"/>
          <p:nvPr/>
        </p:nvPicPr>
        <p:blipFill>
          <a:blip r:embed="rId3">
            <a:alphaModFix/>
          </a:blip>
          <a:stretch>
            <a:fillRect/>
          </a:stretch>
        </p:blipFill>
        <p:spPr>
          <a:xfrm>
            <a:off x="1107525" y="152400"/>
            <a:ext cx="6928946"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5"/>
          <p:cNvPicPr preferRelativeResize="0"/>
          <p:nvPr/>
        </p:nvPicPr>
        <p:blipFill>
          <a:blip r:embed="rId3">
            <a:alphaModFix/>
          </a:blip>
          <a:stretch>
            <a:fillRect/>
          </a:stretch>
        </p:blipFill>
        <p:spPr>
          <a:xfrm>
            <a:off x="152400" y="76200"/>
            <a:ext cx="8734425" cy="49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6"/>
          <p:cNvPicPr preferRelativeResize="0"/>
          <p:nvPr/>
        </p:nvPicPr>
        <p:blipFill>
          <a:blip r:embed="rId3">
            <a:alphaModFix/>
          </a:blip>
          <a:stretch>
            <a:fillRect/>
          </a:stretch>
        </p:blipFill>
        <p:spPr>
          <a:xfrm>
            <a:off x="1307138" y="152400"/>
            <a:ext cx="6529735"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7"/>
          <p:cNvPicPr preferRelativeResize="0"/>
          <p:nvPr/>
        </p:nvPicPr>
        <p:blipFill>
          <a:blip r:embed="rId3">
            <a:alphaModFix/>
          </a:blip>
          <a:stretch>
            <a:fillRect/>
          </a:stretch>
        </p:blipFill>
        <p:spPr>
          <a:xfrm>
            <a:off x="1282538" y="152400"/>
            <a:ext cx="6578934"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8"/>
          <p:cNvPicPr preferRelativeResize="0"/>
          <p:nvPr/>
        </p:nvPicPr>
        <p:blipFill>
          <a:blip r:embed="rId3">
            <a:alphaModFix/>
          </a:blip>
          <a:stretch>
            <a:fillRect/>
          </a:stretch>
        </p:blipFill>
        <p:spPr>
          <a:xfrm>
            <a:off x="1314388" y="152400"/>
            <a:ext cx="6515231"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9"/>
          <p:cNvPicPr preferRelativeResize="0"/>
          <p:nvPr/>
        </p:nvPicPr>
        <p:blipFill>
          <a:blip r:embed="rId3">
            <a:alphaModFix/>
          </a:blip>
          <a:stretch>
            <a:fillRect/>
          </a:stretch>
        </p:blipFill>
        <p:spPr>
          <a:xfrm>
            <a:off x="304800" y="168588"/>
            <a:ext cx="8839200" cy="48063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0"/>
          <p:cNvPicPr preferRelativeResize="0"/>
          <p:nvPr/>
        </p:nvPicPr>
        <p:blipFill rotWithShape="1">
          <a:blip r:embed="rId3">
            <a:alphaModFix/>
          </a:blip>
          <a:srcRect b="0" l="0" r="0" t="13941"/>
          <a:stretch/>
        </p:blipFill>
        <p:spPr>
          <a:xfrm>
            <a:off x="609600" y="390925"/>
            <a:ext cx="7934576" cy="429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1"/>
          <p:cNvPicPr preferRelativeResize="0"/>
          <p:nvPr/>
        </p:nvPicPr>
        <p:blipFill>
          <a:blip r:embed="rId3">
            <a:alphaModFix/>
          </a:blip>
          <a:stretch>
            <a:fillRect/>
          </a:stretch>
        </p:blipFill>
        <p:spPr>
          <a:xfrm>
            <a:off x="152400" y="152400"/>
            <a:ext cx="8839200" cy="48155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121725" y="132149"/>
            <a:ext cx="6839749" cy="492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2"/>
          <p:cNvPicPr preferRelativeResize="0"/>
          <p:nvPr/>
        </p:nvPicPr>
        <p:blipFill>
          <a:blip r:embed="rId3">
            <a:alphaModFix/>
          </a:blip>
          <a:stretch>
            <a:fillRect/>
          </a:stretch>
        </p:blipFill>
        <p:spPr>
          <a:xfrm>
            <a:off x="1223350" y="673275"/>
            <a:ext cx="6893125" cy="4290975"/>
          </a:xfrm>
          <a:prstGeom prst="rect">
            <a:avLst/>
          </a:prstGeom>
          <a:noFill/>
          <a:ln>
            <a:noFill/>
          </a:ln>
        </p:spPr>
      </p:pic>
      <p:sp>
        <p:nvSpPr>
          <p:cNvPr id="200" name="Google Shape;200;p42"/>
          <p:cNvSpPr txBox="1"/>
          <p:nvPr/>
        </p:nvSpPr>
        <p:spPr>
          <a:xfrm>
            <a:off x="506000" y="59550"/>
            <a:ext cx="75009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JAVASCRIPT OBJECT NOTATION			BINARY JSON</a:t>
            </a:r>
            <a:endParaRPr b="1"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3"/>
          <p:cNvPicPr preferRelativeResize="0"/>
          <p:nvPr/>
        </p:nvPicPr>
        <p:blipFill>
          <a:blip r:embed="rId3">
            <a:alphaModFix/>
          </a:blip>
          <a:stretch>
            <a:fillRect/>
          </a:stretch>
        </p:blipFill>
        <p:spPr>
          <a:xfrm>
            <a:off x="304800" y="150450"/>
            <a:ext cx="8839199" cy="2219124"/>
          </a:xfrm>
          <a:prstGeom prst="rect">
            <a:avLst/>
          </a:prstGeom>
          <a:noFill/>
          <a:ln>
            <a:noFill/>
          </a:ln>
        </p:spPr>
      </p:pic>
      <p:pic>
        <p:nvPicPr>
          <p:cNvPr id="206" name="Google Shape;206;p43"/>
          <p:cNvPicPr preferRelativeResize="0"/>
          <p:nvPr/>
        </p:nvPicPr>
        <p:blipFill>
          <a:blip r:embed="rId4">
            <a:alphaModFix/>
          </a:blip>
          <a:stretch>
            <a:fillRect/>
          </a:stretch>
        </p:blipFill>
        <p:spPr>
          <a:xfrm>
            <a:off x="2645125" y="2070225"/>
            <a:ext cx="3301201" cy="3176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4"/>
          <p:cNvPicPr preferRelativeResize="0"/>
          <p:nvPr/>
        </p:nvPicPr>
        <p:blipFill>
          <a:blip r:embed="rId3">
            <a:alphaModFix/>
          </a:blip>
          <a:stretch>
            <a:fillRect/>
          </a:stretch>
        </p:blipFill>
        <p:spPr>
          <a:xfrm>
            <a:off x="152400" y="152400"/>
            <a:ext cx="8873066" cy="499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152400" y="685800"/>
            <a:ext cx="8887049" cy="35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6"/>
          <p:cNvPicPr preferRelativeResize="0"/>
          <p:nvPr/>
        </p:nvPicPr>
        <p:blipFill>
          <a:blip r:embed="rId3">
            <a:alphaModFix/>
          </a:blip>
          <a:stretch>
            <a:fillRect/>
          </a:stretch>
        </p:blipFill>
        <p:spPr>
          <a:xfrm>
            <a:off x="1815063" y="152400"/>
            <a:ext cx="5513867" cy="4838700"/>
          </a:xfrm>
          <a:prstGeom prst="rect">
            <a:avLst/>
          </a:prstGeom>
          <a:noFill/>
          <a:ln>
            <a:noFill/>
          </a:ln>
        </p:spPr>
      </p:pic>
      <p:sp>
        <p:nvSpPr>
          <p:cNvPr id="222" name="Google Shape;222;p46"/>
          <p:cNvSpPr/>
          <p:nvPr/>
        </p:nvSpPr>
        <p:spPr>
          <a:xfrm>
            <a:off x="1918600" y="1292675"/>
            <a:ext cx="2286000" cy="748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46"/>
          <p:cNvSpPr/>
          <p:nvPr/>
        </p:nvSpPr>
        <p:spPr>
          <a:xfrm>
            <a:off x="4789725" y="2109100"/>
            <a:ext cx="2286000" cy="394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46"/>
          <p:cNvSpPr/>
          <p:nvPr/>
        </p:nvSpPr>
        <p:spPr>
          <a:xfrm>
            <a:off x="4803325" y="2884725"/>
            <a:ext cx="2286000" cy="44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149700" y="68000"/>
            <a:ext cx="884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MongoDB Official Site: </a:t>
            </a:r>
            <a:r>
              <a:rPr lang="en" sz="1800" u="sng">
                <a:solidFill>
                  <a:schemeClr val="hlink"/>
                </a:solidFill>
                <a:hlinkClick r:id="rId3"/>
              </a:rPr>
              <a:t>https://www.mongodb.com/</a:t>
            </a:r>
            <a:endParaRPr sz="1800">
              <a:solidFill>
                <a:schemeClr val="dk2"/>
              </a:solidFill>
            </a:endParaRPr>
          </a:p>
          <a:p>
            <a:pPr indent="0" lvl="0" marL="0" rtl="0" algn="l">
              <a:spcBef>
                <a:spcPts val="0"/>
              </a:spcBef>
              <a:spcAft>
                <a:spcPts val="0"/>
              </a:spcAft>
              <a:buNone/>
            </a:pPr>
            <a:r>
              <a:rPr b="1" lang="en" sz="1800">
                <a:solidFill>
                  <a:schemeClr val="dk2"/>
                </a:solidFill>
              </a:rPr>
              <a:t>MongoD Server </a:t>
            </a:r>
            <a:r>
              <a:rPr lang="en" sz="1800">
                <a:solidFill>
                  <a:schemeClr val="dk2"/>
                </a:solidFill>
              </a:rPr>
              <a:t>- </a:t>
            </a:r>
            <a:r>
              <a:rPr lang="en" sz="1800">
                <a:solidFill>
                  <a:schemeClr val="dk2"/>
                </a:solidFill>
              </a:rPr>
              <a:t>Connect to MongoDB Remotely and Locally. </a:t>
            </a:r>
            <a:endParaRPr sz="1800">
              <a:solidFill>
                <a:schemeClr val="dk2"/>
              </a:solidFill>
            </a:endParaRPr>
          </a:p>
          <a:p>
            <a:pPr indent="0" lvl="0" marL="0" rtl="0" algn="l">
              <a:spcBef>
                <a:spcPts val="0"/>
              </a:spcBef>
              <a:spcAft>
                <a:spcPts val="0"/>
              </a:spcAft>
              <a:buNone/>
            </a:pPr>
            <a:r>
              <a:rPr lang="en" sz="1800" u="sng">
                <a:solidFill>
                  <a:schemeClr val="hlink"/>
                </a:solidFill>
                <a:hlinkClick r:id="rId4"/>
              </a:rPr>
              <a:t>https://www.mongodb.com/try/download/community</a:t>
            </a:r>
            <a:endParaRPr sz="1800">
              <a:solidFill>
                <a:schemeClr val="dk2"/>
              </a:solidFill>
            </a:endParaRPr>
          </a:p>
        </p:txBody>
      </p:sp>
      <p:pic>
        <p:nvPicPr>
          <p:cNvPr id="230" name="Google Shape;230;p47"/>
          <p:cNvPicPr preferRelativeResize="0"/>
          <p:nvPr/>
        </p:nvPicPr>
        <p:blipFill>
          <a:blip r:embed="rId5">
            <a:alphaModFix/>
          </a:blip>
          <a:stretch>
            <a:fillRect/>
          </a:stretch>
        </p:blipFill>
        <p:spPr>
          <a:xfrm>
            <a:off x="340200" y="1361000"/>
            <a:ext cx="7582501" cy="3764925"/>
          </a:xfrm>
          <a:prstGeom prst="rect">
            <a:avLst/>
          </a:prstGeom>
          <a:noFill/>
          <a:ln>
            <a:noFill/>
          </a:ln>
        </p:spPr>
      </p:pic>
      <p:cxnSp>
        <p:nvCxnSpPr>
          <p:cNvPr id="231" name="Google Shape;231;p47"/>
          <p:cNvCxnSpPr/>
          <p:nvPr/>
        </p:nvCxnSpPr>
        <p:spPr>
          <a:xfrm>
            <a:off x="3401775" y="4082150"/>
            <a:ext cx="503400" cy="6123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47"/>
          <p:cNvCxnSpPr/>
          <p:nvPr/>
        </p:nvCxnSpPr>
        <p:spPr>
          <a:xfrm flipH="1">
            <a:off x="2258725" y="3456225"/>
            <a:ext cx="449100" cy="39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0" y="0"/>
            <a:ext cx="907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MongoSh</a:t>
            </a:r>
            <a:r>
              <a:rPr lang="en" sz="1800">
                <a:solidFill>
                  <a:schemeClr val="dk2"/>
                </a:solidFill>
              </a:rPr>
              <a:t> - Shell used to write and run MongoDB Commands</a:t>
            </a:r>
            <a:endParaRPr sz="1800">
              <a:solidFill>
                <a:schemeClr val="dk2"/>
              </a:solidFill>
            </a:endParaRPr>
          </a:p>
          <a:p>
            <a:pPr indent="0" lvl="0" marL="0" rtl="0" algn="l">
              <a:spcBef>
                <a:spcPts val="0"/>
              </a:spcBef>
              <a:spcAft>
                <a:spcPts val="0"/>
              </a:spcAft>
              <a:buNone/>
            </a:pPr>
            <a:r>
              <a:rPr lang="en" sz="1800" u="sng">
                <a:solidFill>
                  <a:schemeClr val="hlink"/>
                </a:solidFill>
                <a:hlinkClick r:id="rId3"/>
              </a:rPr>
              <a:t>https://www.mongodb.com/try/download/shell</a:t>
            </a:r>
            <a:endParaRPr/>
          </a:p>
        </p:txBody>
      </p:sp>
      <p:pic>
        <p:nvPicPr>
          <p:cNvPr id="238" name="Google Shape;238;p48"/>
          <p:cNvPicPr preferRelativeResize="0"/>
          <p:nvPr/>
        </p:nvPicPr>
        <p:blipFill>
          <a:blip r:embed="rId4">
            <a:alphaModFix/>
          </a:blip>
          <a:stretch>
            <a:fillRect/>
          </a:stretch>
        </p:blipFill>
        <p:spPr>
          <a:xfrm>
            <a:off x="152400" y="738900"/>
            <a:ext cx="6254080" cy="4252201"/>
          </a:xfrm>
          <a:prstGeom prst="rect">
            <a:avLst/>
          </a:prstGeom>
          <a:noFill/>
          <a:ln>
            <a:noFill/>
          </a:ln>
        </p:spPr>
      </p:pic>
      <p:cxnSp>
        <p:nvCxnSpPr>
          <p:cNvPr id="239" name="Google Shape;239;p48"/>
          <p:cNvCxnSpPr/>
          <p:nvPr/>
        </p:nvCxnSpPr>
        <p:spPr>
          <a:xfrm flipH="1">
            <a:off x="1741875" y="3388175"/>
            <a:ext cx="476100" cy="3810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48"/>
          <p:cNvCxnSpPr/>
          <p:nvPr/>
        </p:nvCxnSpPr>
        <p:spPr>
          <a:xfrm>
            <a:off x="3347350" y="3619500"/>
            <a:ext cx="558000" cy="3675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48"/>
          <p:cNvCxnSpPr/>
          <p:nvPr/>
        </p:nvCxnSpPr>
        <p:spPr>
          <a:xfrm>
            <a:off x="3279325" y="4204600"/>
            <a:ext cx="503400" cy="48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nvSpPr>
        <p:spPr>
          <a:xfrm>
            <a:off x="0" y="0"/>
            <a:ext cx="9144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test </a:t>
            </a:r>
            <a:r>
              <a:rPr lang="en" sz="2000"/>
              <a:t>is empty default collection available with mongodb</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1. </a:t>
            </a:r>
            <a:r>
              <a:rPr b="1" lang="en" sz="2000"/>
              <a:t>db;</a:t>
            </a:r>
            <a:r>
              <a:rPr lang="en" sz="2000"/>
              <a:t>  </a:t>
            </a:r>
            <a:endParaRPr sz="2000"/>
          </a:p>
          <a:p>
            <a:pPr indent="457200" lvl="0" marL="0" rtl="0" algn="l">
              <a:spcBef>
                <a:spcPts val="0"/>
              </a:spcBef>
              <a:spcAft>
                <a:spcPts val="0"/>
              </a:spcAft>
              <a:buNone/>
            </a:pPr>
            <a:r>
              <a:rPr lang="en" sz="2000"/>
              <a:t>show current database name</a:t>
            </a:r>
            <a:endParaRPr sz="2000"/>
          </a:p>
          <a:p>
            <a:pPr indent="0" lvl="0" marL="0" rtl="0" algn="l">
              <a:spcBef>
                <a:spcPts val="0"/>
              </a:spcBef>
              <a:spcAft>
                <a:spcPts val="0"/>
              </a:spcAft>
              <a:buNone/>
            </a:pPr>
            <a:r>
              <a:rPr lang="en" sz="2000"/>
              <a:t>2. </a:t>
            </a:r>
            <a:r>
              <a:rPr b="1" lang="en" sz="2000"/>
              <a:t>show dbs; </a:t>
            </a:r>
            <a:r>
              <a:rPr lang="en" sz="2000"/>
              <a:t> </a:t>
            </a:r>
            <a:endParaRPr sz="2000"/>
          </a:p>
          <a:p>
            <a:pPr indent="457200" lvl="0" marL="457200" rtl="0" algn="l">
              <a:spcBef>
                <a:spcPts val="0"/>
              </a:spcBef>
              <a:spcAft>
                <a:spcPts val="0"/>
              </a:spcAft>
              <a:buNone/>
            </a:pPr>
            <a:r>
              <a:rPr lang="en" sz="2000"/>
              <a:t>lists the  database  available inside the computer except empty database like test, store</a:t>
            </a:r>
            <a:endParaRPr sz="2000"/>
          </a:p>
          <a:p>
            <a:pPr indent="0" lvl="0" marL="0" rtl="0" algn="l">
              <a:spcBef>
                <a:spcPts val="0"/>
              </a:spcBef>
              <a:spcAft>
                <a:spcPts val="0"/>
              </a:spcAft>
              <a:buNone/>
            </a:pPr>
            <a:r>
              <a:rPr lang="en" sz="2000"/>
              <a:t>3. </a:t>
            </a:r>
            <a:r>
              <a:rPr b="1" lang="en" sz="2000"/>
              <a:t>show collections;  </a:t>
            </a:r>
            <a:endParaRPr b="1" sz="2000"/>
          </a:p>
          <a:p>
            <a:pPr indent="457200" lvl="0" marL="0" rtl="0" algn="l">
              <a:spcBef>
                <a:spcPts val="0"/>
              </a:spcBef>
              <a:spcAft>
                <a:spcPts val="0"/>
              </a:spcAft>
              <a:buNone/>
            </a:pPr>
            <a:r>
              <a:rPr lang="en" sz="2000"/>
              <a:t>lists the collections name inside the current db</a:t>
            </a:r>
            <a:endParaRPr sz="2000"/>
          </a:p>
          <a:p>
            <a:pPr indent="0" lvl="0" marL="0" rtl="0" algn="l">
              <a:spcBef>
                <a:spcPts val="0"/>
              </a:spcBef>
              <a:spcAft>
                <a:spcPts val="0"/>
              </a:spcAft>
              <a:buNone/>
            </a:pPr>
            <a:r>
              <a:rPr lang="en" sz="2000"/>
              <a:t>4. </a:t>
            </a:r>
            <a:r>
              <a:rPr b="1" lang="en" sz="2000"/>
              <a:t>use local; </a:t>
            </a:r>
            <a:r>
              <a:rPr lang="en" sz="2000"/>
              <a:t> </a:t>
            </a:r>
            <a:endParaRPr sz="2000"/>
          </a:p>
          <a:p>
            <a:pPr indent="457200" lvl="0" marL="0" rtl="0" algn="l">
              <a:spcBef>
                <a:spcPts val="0"/>
              </a:spcBef>
              <a:spcAft>
                <a:spcPts val="0"/>
              </a:spcAft>
              <a:buNone/>
            </a:pPr>
            <a:r>
              <a:rPr lang="en" sz="2000"/>
              <a:t>switches from test db to local db</a:t>
            </a:r>
            <a:endParaRPr sz="2000"/>
          </a:p>
          <a:p>
            <a:pPr indent="0" lvl="0" marL="0" rtl="0" algn="l">
              <a:spcBef>
                <a:spcPts val="0"/>
              </a:spcBef>
              <a:spcAft>
                <a:spcPts val="0"/>
              </a:spcAft>
              <a:buNone/>
            </a:pPr>
            <a:r>
              <a:rPr lang="en" sz="2000"/>
              <a:t>5. </a:t>
            </a:r>
            <a:r>
              <a:rPr b="1" lang="en" sz="2000"/>
              <a:t>use store; </a:t>
            </a:r>
            <a:r>
              <a:rPr lang="en" sz="2000"/>
              <a:t> </a:t>
            </a:r>
            <a:endParaRPr sz="2000"/>
          </a:p>
          <a:p>
            <a:pPr indent="457200" lvl="0" marL="457200" rtl="0" algn="l">
              <a:spcBef>
                <a:spcPts val="0"/>
              </a:spcBef>
              <a:spcAft>
                <a:spcPts val="0"/>
              </a:spcAft>
              <a:buNone/>
            </a:pPr>
            <a:r>
              <a:rPr lang="en" sz="2000"/>
              <a:t>searches if there is a store db, if thats not available then it creates store db and switches to the store db</a:t>
            </a:r>
            <a:endParaRPr sz="2000"/>
          </a:p>
          <a:p>
            <a:pPr indent="0" lvl="0" marL="0" rtl="0" algn="l">
              <a:spcBef>
                <a:spcPts val="0"/>
              </a:spcBef>
              <a:spcAft>
                <a:spcPts val="0"/>
              </a:spcAft>
              <a:buNone/>
            </a:pPr>
            <a:r>
              <a:rPr lang="en" sz="2000"/>
              <a:t>6. </a:t>
            </a:r>
            <a:r>
              <a:rPr b="1" lang="en" sz="2000"/>
              <a:t>db.dropDatabase(); </a:t>
            </a:r>
            <a:r>
              <a:rPr lang="en" sz="2000"/>
              <a:t> </a:t>
            </a:r>
            <a:endParaRPr sz="2000"/>
          </a:p>
          <a:p>
            <a:pPr indent="457200" lvl="0" marL="0" rtl="0" algn="l">
              <a:spcBef>
                <a:spcPts val="0"/>
              </a:spcBef>
              <a:spcAft>
                <a:spcPts val="0"/>
              </a:spcAft>
              <a:buNone/>
            </a:pPr>
            <a:r>
              <a:rPr lang="en" sz="2000"/>
              <a:t>deletes the database in which we are currently working</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0"/>
          <p:cNvSpPr txBox="1"/>
          <p:nvPr/>
        </p:nvSpPr>
        <p:spPr>
          <a:xfrm>
            <a:off x="0" y="0"/>
            <a:ext cx="91440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Database </a:t>
            </a:r>
            <a:r>
              <a:rPr lang="en" sz="2000"/>
              <a:t>- </a:t>
            </a:r>
            <a:r>
              <a:rPr lang="en" sz="2000">
                <a:solidFill>
                  <a:schemeClr val="dk1"/>
                </a:solidFill>
              </a:rPr>
              <a:t>Company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en" sz="2000">
                <a:solidFill>
                  <a:schemeClr val="dk1"/>
                </a:solidFill>
              </a:rPr>
              <a:t>Collections</a:t>
            </a:r>
            <a:r>
              <a:rPr lang="en" sz="2000">
                <a:solidFill>
                  <a:schemeClr val="dk1"/>
                </a:solidFill>
              </a:rPr>
              <a:t>(</a:t>
            </a:r>
            <a:r>
              <a:rPr b="1" lang="en" sz="2000">
                <a:solidFill>
                  <a:schemeClr val="dk1"/>
                </a:solidFill>
              </a:rPr>
              <a:t>Tables</a:t>
            </a:r>
            <a:r>
              <a:rPr lang="en" sz="2000">
                <a:solidFill>
                  <a:schemeClr val="dk1"/>
                </a:solidFill>
              </a:rPr>
              <a:t>) - </a:t>
            </a:r>
            <a:r>
              <a:rPr lang="en" sz="2000"/>
              <a:t>Products, Customers, Employees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3 ways to create a collection:</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1. db.createCollection("Products");</a:t>
            </a:r>
            <a:endParaRPr sz="2000"/>
          </a:p>
          <a:p>
            <a:pPr indent="0" lvl="0" marL="0" rtl="0" algn="l">
              <a:spcBef>
                <a:spcPts val="0"/>
              </a:spcBef>
              <a:spcAft>
                <a:spcPts val="0"/>
              </a:spcAft>
              <a:buNone/>
            </a:pPr>
            <a:r>
              <a:rPr lang="en" sz="2000"/>
              <a:t>2. db.createCollection("Employees",{capped:true,autoIndexId:true,size:673682683,max:100})</a:t>
            </a:r>
            <a:endParaRPr sz="2000"/>
          </a:p>
          <a:p>
            <a:pPr indent="0" lvl="0" marL="0" rtl="0" algn="l">
              <a:spcBef>
                <a:spcPts val="0"/>
              </a:spcBef>
              <a:spcAft>
                <a:spcPts val="0"/>
              </a:spcAft>
              <a:buNone/>
            </a:pPr>
            <a:r>
              <a:rPr b="1" lang="en" sz="2000"/>
              <a:t>capped</a:t>
            </a:r>
            <a:r>
              <a:rPr lang="en" sz="2000"/>
              <a:t>: if we want to set size for each document in the collection -&gt; true</a:t>
            </a:r>
            <a:endParaRPr sz="2000"/>
          </a:p>
          <a:p>
            <a:pPr indent="0" lvl="0" marL="0" rtl="0" algn="l">
              <a:spcBef>
                <a:spcPts val="0"/>
              </a:spcBef>
              <a:spcAft>
                <a:spcPts val="0"/>
              </a:spcAft>
              <a:buNone/>
            </a:pPr>
            <a:r>
              <a:rPr b="1" lang="en" sz="2000"/>
              <a:t>size</a:t>
            </a:r>
            <a:r>
              <a:rPr lang="en" sz="2000"/>
              <a:t>: give the size of each document in bytes</a:t>
            </a:r>
            <a:endParaRPr sz="2000"/>
          </a:p>
          <a:p>
            <a:pPr indent="0" lvl="0" marL="0" rtl="0" algn="l">
              <a:spcBef>
                <a:spcPts val="0"/>
              </a:spcBef>
              <a:spcAft>
                <a:spcPts val="0"/>
              </a:spcAft>
              <a:buNone/>
            </a:pPr>
            <a:r>
              <a:rPr b="1" lang="en" sz="2000"/>
              <a:t>autoIndexId</a:t>
            </a:r>
            <a:r>
              <a:rPr lang="en" sz="2000"/>
              <a:t>: _id - like name, age, gender (has a random value - datatype ObjectId - unique parameter which identifies the document)</a:t>
            </a:r>
            <a:endParaRPr sz="2000"/>
          </a:p>
          <a:p>
            <a:pPr indent="0" lvl="0" marL="0" rtl="0" algn="l">
              <a:spcBef>
                <a:spcPts val="0"/>
              </a:spcBef>
              <a:spcAft>
                <a:spcPts val="0"/>
              </a:spcAft>
              <a:buNone/>
            </a:pPr>
            <a:r>
              <a:rPr b="1" lang="en" sz="2000"/>
              <a:t>max </a:t>
            </a:r>
            <a:r>
              <a:rPr lang="en" sz="2000"/>
              <a:t>- how many documents can this collection hold</a:t>
            </a:r>
            <a:endParaRPr sz="2000"/>
          </a:p>
          <a:p>
            <a:pPr indent="0" lvl="0" marL="0" rtl="0" algn="l">
              <a:spcBef>
                <a:spcPts val="0"/>
              </a:spcBef>
              <a:spcAft>
                <a:spcPts val="0"/>
              </a:spcAft>
              <a:buNone/>
            </a:pPr>
            <a:r>
              <a:rPr lang="en" sz="2000"/>
              <a:t>3. db.Customers.insertOne({name:"John",age:30,gender:"male"}); </a:t>
            </a:r>
            <a:endParaRPr sz="2000"/>
          </a:p>
          <a:p>
            <a:pPr indent="0" lvl="0" marL="0" rtl="0" algn="l">
              <a:spcBef>
                <a:spcPts val="0"/>
              </a:spcBef>
              <a:spcAft>
                <a:spcPts val="0"/>
              </a:spcAft>
              <a:buNone/>
            </a:pPr>
            <a:r>
              <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1"/>
          <p:cNvSpPr txBox="1"/>
          <p:nvPr/>
        </p:nvSpPr>
        <p:spPr>
          <a:xfrm>
            <a:off x="0" y="0"/>
            <a:ext cx="90759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SHOW ALL DOCUMENTS INSIDE A COLLECTION:</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db.Customers.find();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DELETE PARTICULAR COLLECTION INSIDE A DATABASE:</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db.Employees.drop();</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DELETE ENTIRE DATABASE FROM MONGODB:</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db.dropDatabase();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KNOW THE STATISTICS OF THE DATABASE</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Store&gt; db.stats();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902325" y="68400"/>
            <a:ext cx="7339350" cy="5006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2"/>
          <p:cNvSpPr txBox="1"/>
          <p:nvPr/>
        </p:nvSpPr>
        <p:spPr>
          <a:xfrm>
            <a:off x="0" y="0"/>
            <a:ext cx="89262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INSERT DOCUMENT - 4 WAYS</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1. db.Customers.insertOne({name:"Ahan",age:24});</a:t>
            </a:r>
            <a:endParaRPr sz="1700"/>
          </a:p>
          <a:p>
            <a:pPr indent="0" lvl="0" marL="0" rtl="0" algn="l">
              <a:spcBef>
                <a:spcPts val="0"/>
              </a:spcBef>
              <a:spcAft>
                <a:spcPts val="0"/>
              </a:spcAft>
              <a:buNone/>
            </a:pPr>
            <a:r>
              <a:rPr lang="en" sz="1700"/>
              <a:t>2. db.Customers.insertMany([{name:"Ahan",age:25},{name:"Brinda",age:25},{name:"Cathy",age:26}]);</a:t>
            </a:r>
            <a:endParaRPr sz="1700"/>
          </a:p>
          <a:p>
            <a:pPr indent="0" lvl="0" marL="0" rtl="0" algn="l">
              <a:spcBef>
                <a:spcPts val="0"/>
              </a:spcBef>
              <a:spcAft>
                <a:spcPts val="0"/>
              </a:spcAft>
              <a:buNone/>
            </a:pPr>
            <a:r>
              <a:rPr lang="en" sz="1700"/>
              <a:t>3. db.Customers.insert({name:"Dev",age:27});</a:t>
            </a:r>
            <a:endParaRPr sz="1700"/>
          </a:p>
          <a:p>
            <a:pPr indent="0" lvl="0" marL="0" rtl="0" algn="l">
              <a:spcBef>
                <a:spcPts val="0"/>
              </a:spcBef>
              <a:spcAft>
                <a:spcPts val="0"/>
              </a:spcAft>
              <a:buNone/>
            </a:pPr>
            <a:r>
              <a:rPr lang="en" sz="1700"/>
              <a:t>4. db.Customers.insert([{name:"Elango",age:28},{name:"Fahad",age:29}]);</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db.Customers.find();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FETCH DOCUMENTS - 3 WAYS</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1. db.Customers.find(); ---&gt;all docs</a:t>
            </a:r>
            <a:endParaRPr sz="1700"/>
          </a:p>
          <a:p>
            <a:pPr indent="0" lvl="0" marL="0" rtl="0" algn="l">
              <a:spcBef>
                <a:spcPts val="0"/>
              </a:spcBef>
              <a:spcAft>
                <a:spcPts val="0"/>
              </a:spcAft>
              <a:buNone/>
            </a:pPr>
            <a:r>
              <a:rPr lang="en" sz="1700"/>
              <a:t>2. db.Customers.findOne(); ---&gt; first doc alone</a:t>
            </a:r>
            <a:endParaRPr sz="1700"/>
          </a:p>
          <a:p>
            <a:pPr indent="0" lvl="0" marL="0" rtl="0" algn="l">
              <a:spcBef>
                <a:spcPts val="0"/>
              </a:spcBef>
              <a:spcAft>
                <a:spcPts val="0"/>
              </a:spcAft>
              <a:buNone/>
            </a:pPr>
            <a:r>
              <a:rPr lang="en" sz="1700"/>
              <a:t>3. db.Customers.findOne({name:"Dravya"});</a:t>
            </a:r>
            <a:endParaRPr sz="1700"/>
          </a:p>
          <a:p>
            <a:pPr indent="0" lvl="0" marL="0" rtl="0" algn="l">
              <a:spcBef>
                <a:spcPts val="0"/>
              </a:spcBef>
              <a:spcAft>
                <a:spcPts val="0"/>
              </a:spcAft>
              <a:buNone/>
            </a:pPr>
            <a:r>
              <a:rPr lang="en" sz="1700"/>
              <a:t>4. db.Customers.find({age:20},{name:false}); --&gt; hides name, shows _id, shows age:20</a:t>
            </a:r>
            <a:endParaRPr sz="1700"/>
          </a:p>
          <a:p>
            <a:pPr indent="0" lvl="0" marL="0" rtl="0" algn="l">
              <a:spcBef>
                <a:spcPts val="0"/>
              </a:spcBef>
              <a:spcAft>
                <a:spcPts val="0"/>
              </a:spcAft>
              <a:buNone/>
            </a:pPr>
            <a:r>
              <a:rPr lang="en" sz="1700"/>
              <a:t>5. db.Customers.findOne({age:22},{_id:false}); --&gt; shows name,age, hides _id</a:t>
            </a:r>
            <a:endParaRPr sz="1700"/>
          </a:p>
          <a:p>
            <a:pPr indent="0" lvl="0" marL="0" rtl="0" algn="l">
              <a:spcBef>
                <a:spcPts val="0"/>
              </a:spcBef>
              <a:spcAft>
                <a:spcPts val="0"/>
              </a:spcAft>
              <a:buNone/>
            </a:pPr>
            <a:r>
              <a:rPr lang="en" sz="1700"/>
              <a:t>6. db.Customers.findOne({age:22}); --&gt; first person whose age is 22(all details)</a:t>
            </a:r>
            <a:endParaRPr sz="1700"/>
          </a:p>
          <a:p>
            <a:pPr indent="0" lvl="0" marL="0" rtl="0" algn="l">
              <a:spcBef>
                <a:spcPts val="0"/>
              </a:spcBef>
              <a:spcAft>
                <a:spcPts val="0"/>
              </a:spcAft>
              <a:buNone/>
            </a:pPr>
            <a:r>
              <a:t/>
            </a:r>
            <a:endParaRPr sz="1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3"/>
          <p:cNvSpPr txBox="1"/>
          <p:nvPr/>
        </p:nvSpPr>
        <p:spPr>
          <a:xfrm>
            <a:off x="0" y="0"/>
            <a:ext cx="91440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UPDATE DOCUMENTS - </a:t>
            </a:r>
            <a:r>
              <a:rPr b="1" lang="en" sz="1600"/>
              <a:t>2 ways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1. db.Customers.updateOne({name:"Maya"},{$set:{name:"Maya 2",age:44}}); -</a:t>
            </a:r>
            <a:endParaRPr sz="1600"/>
          </a:p>
          <a:p>
            <a:pPr indent="457200" lvl="0" marL="0" rtl="0" algn="l">
              <a:spcBef>
                <a:spcPts val="0"/>
              </a:spcBef>
              <a:spcAft>
                <a:spcPts val="0"/>
              </a:spcAft>
              <a:buNone/>
            </a:pPr>
            <a:r>
              <a:rPr lang="en" sz="1600"/>
              <a:t>--&gt; finds all documents with name maya and changes the first maya doc -&gt;name to maya 2 and age to 44</a:t>
            </a:r>
            <a:endParaRPr sz="1600"/>
          </a:p>
          <a:p>
            <a:pPr indent="0" lvl="0" marL="0" rtl="0" algn="l">
              <a:spcBef>
                <a:spcPts val="0"/>
              </a:spcBef>
              <a:spcAft>
                <a:spcPts val="0"/>
              </a:spcAft>
              <a:buNone/>
            </a:pPr>
            <a:r>
              <a:rPr lang="en" sz="1600"/>
              <a:t>2. db.Customers.updateMany({age:20},{$set:{isMarried:false}}); </a:t>
            </a:r>
            <a:endParaRPr sz="1600"/>
          </a:p>
          <a:p>
            <a:pPr indent="457200" lvl="0" marL="0" rtl="0" algn="l">
              <a:spcBef>
                <a:spcPts val="0"/>
              </a:spcBef>
              <a:spcAft>
                <a:spcPts val="0"/>
              </a:spcAft>
              <a:buNone/>
            </a:pPr>
            <a:r>
              <a:rPr lang="en" sz="1600"/>
              <a:t>--&gt; finds all doc with age 20 and adds a new field to it</a:t>
            </a:r>
            <a:endParaRPr sz="1600"/>
          </a:p>
          <a:p>
            <a:pPr indent="0" lvl="0" marL="0" rtl="0" algn="l">
              <a:spcBef>
                <a:spcPts val="0"/>
              </a:spcBef>
              <a:spcAft>
                <a:spcPts val="0"/>
              </a:spcAft>
              <a:buNone/>
            </a:pPr>
            <a:r>
              <a:rPr lang="en" sz="1600"/>
              <a:t>3. db.Customers.updateMany({},{$set:{gender:"unknown"}}); </a:t>
            </a:r>
            <a:endParaRPr sz="1600"/>
          </a:p>
          <a:p>
            <a:pPr indent="457200" lvl="0" marL="0" rtl="0" algn="l">
              <a:spcBef>
                <a:spcPts val="0"/>
              </a:spcBef>
              <a:spcAft>
                <a:spcPts val="0"/>
              </a:spcAft>
              <a:buNone/>
            </a:pPr>
            <a:r>
              <a:rPr lang="en" sz="1600"/>
              <a:t>--&gt; picks all doc and adds gender field to it</a:t>
            </a:r>
            <a:endParaRPr sz="1600"/>
          </a:p>
          <a:p>
            <a:pPr indent="0" lvl="0" marL="0" rtl="0" algn="l">
              <a:spcBef>
                <a:spcPts val="0"/>
              </a:spcBef>
              <a:spcAft>
                <a:spcPts val="0"/>
              </a:spcAft>
              <a:buNone/>
            </a:pPr>
            <a:r>
              <a:rPr lang="en" sz="1600"/>
              <a:t>4. </a:t>
            </a:r>
            <a:r>
              <a:rPr lang="en" sz="1600"/>
              <a:t>d</a:t>
            </a:r>
            <a:r>
              <a:rPr lang="en" sz="1600"/>
              <a:t>b.Customers.updateOne({_id:ObjectId("655cc608aaef34a37b3cec09"), name:"Maya2"} ,{$set:{gender:"Female"}});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DONT UPDATE _ID PROPERTY -&gt;ERROR!</a:t>
            </a:r>
            <a:endParaRPr b="1"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4"/>
          <p:cNvSpPr txBox="1"/>
          <p:nvPr/>
        </p:nvSpPr>
        <p:spPr>
          <a:xfrm>
            <a:off x="0" y="0"/>
            <a:ext cx="91440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DELETE DOCUMENTS</a:t>
            </a:r>
            <a:r>
              <a:rPr lang="en" sz="1700"/>
              <a:t> - 3 WAYS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db.Customers.deleteOne({}); </a:t>
            </a:r>
            <a:endParaRPr sz="1700"/>
          </a:p>
          <a:p>
            <a:pPr indent="457200" lvl="0" marL="0" rtl="0" algn="l">
              <a:spcBef>
                <a:spcPts val="0"/>
              </a:spcBef>
              <a:spcAft>
                <a:spcPts val="0"/>
              </a:spcAft>
              <a:buNone/>
            </a:pPr>
            <a:r>
              <a:rPr lang="en" sz="1700"/>
              <a:t>--&gt; deletes first doc</a:t>
            </a:r>
            <a:endParaRPr sz="1700"/>
          </a:p>
          <a:p>
            <a:pPr indent="0" lvl="0" marL="0" rtl="0" algn="l">
              <a:spcBef>
                <a:spcPts val="0"/>
              </a:spcBef>
              <a:spcAft>
                <a:spcPts val="0"/>
              </a:spcAft>
              <a:buNone/>
            </a:pPr>
            <a:r>
              <a:rPr lang="en" sz="1700"/>
              <a:t>db.Customers.deleteMany({}); </a:t>
            </a:r>
            <a:endParaRPr sz="1700"/>
          </a:p>
          <a:p>
            <a:pPr indent="457200" lvl="0" marL="0" rtl="0" algn="l">
              <a:spcBef>
                <a:spcPts val="0"/>
              </a:spcBef>
              <a:spcAft>
                <a:spcPts val="0"/>
              </a:spcAft>
              <a:buNone/>
            </a:pPr>
            <a:r>
              <a:rPr lang="en" sz="1700"/>
              <a:t>---&gt;deletes all documents</a:t>
            </a:r>
            <a:endParaRPr sz="1700"/>
          </a:p>
          <a:p>
            <a:pPr indent="0" lvl="0" marL="0" rtl="0" algn="l">
              <a:spcBef>
                <a:spcPts val="0"/>
              </a:spcBef>
              <a:spcAft>
                <a:spcPts val="0"/>
              </a:spcAft>
              <a:buNone/>
            </a:pPr>
            <a:r>
              <a:rPr lang="en" sz="1700"/>
              <a:t>db.Customers.deleteOne({name:"Dravya"}); </a:t>
            </a:r>
            <a:endParaRPr sz="1700"/>
          </a:p>
          <a:p>
            <a:pPr indent="0" lvl="0" marL="0" rtl="0" algn="l">
              <a:spcBef>
                <a:spcPts val="0"/>
              </a:spcBef>
              <a:spcAft>
                <a:spcPts val="0"/>
              </a:spcAft>
              <a:buNone/>
            </a:pPr>
            <a:r>
              <a:rPr lang="en" sz="1700"/>
              <a:t>db.Customers.deleteMany({age:22});</a:t>
            </a:r>
            <a:endParaRPr sz="1700"/>
          </a:p>
          <a:p>
            <a:pPr indent="0" lvl="0" marL="0" rtl="0" algn="l">
              <a:spcBef>
                <a:spcPts val="0"/>
              </a:spcBef>
              <a:spcAft>
                <a:spcPts val="0"/>
              </a:spcAft>
              <a:buNone/>
            </a:pPr>
            <a:r>
              <a:rPr lang="en" sz="1700"/>
              <a:t>db.Customers.remove({gender:"unknown"}); </a:t>
            </a:r>
            <a:endParaRPr sz="1700"/>
          </a:p>
          <a:p>
            <a:pPr indent="457200" lvl="0" marL="0" rtl="0" algn="l">
              <a:spcBef>
                <a:spcPts val="0"/>
              </a:spcBef>
              <a:spcAft>
                <a:spcPts val="0"/>
              </a:spcAft>
              <a:buNone/>
            </a:pPr>
            <a:r>
              <a:rPr lang="en" sz="1700"/>
              <a:t>---&gt;removes all doc with gender unknown remove only first occuring gender:unknown alone to be deleted</a:t>
            </a:r>
            <a:endParaRPr sz="1700"/>
          </a:p>
          <a:p>
            <a:pPr indent="0" lvl="0" marL="0" rtl="0" algn="l">
              <a:spcBef>
                <a:spcPts val="0"/>
              </a:spcBef>
              <a:spcAft>
                <a:spcPts val="0"/>
              </a:spcAft>
              <a:buNone/>
            </a:pPr>
            <a:r>
              <a:rPr lang="en" sz="1700"/>
              <a:t>db.Customers.remove({gender:"unknown"},false); </a:t>
            </a:r>
            <a:endParaRPr sz="1700"/>
          </a:p>
          <a:p>
            <a:pPr indent="457200" lvl="0" marL="0" rtl="0" algn="l">
              <a:spcBef>
                <a:spcPts val="0"/>
              </a:spcBef>
              <a:spcAft>
                <a:spcPts val="0"/>
              </a:spcAft>
              <a:buNone/>
            </a:pPr>
            <a:r>
              <a:rPr lang="en" sz="1700"/>
              <a:t>---&gt;removes all doc with gender unknown</a:t>
            </a:r>
            <a:endParaRPr sz="1700"/>
          </a:p>
          <a:p>
            <a:pPr indent="0" lvl="0" marL="0" rtl="0" algn="l">
              <a:spcBef>
                <a:spcPts val="0"/>
              </a:spcBef>
              <a:spcAft>
                <a:spcPts val="0"/>
              </a:spcAft>
              <a:buNone/>
            </a:pPr>
            <a:r>
              <a:rPr lang="en" sz="1700"/>
              <a:t>db.Customers.remove({gender:"unknown"},true); </a:t>
            </a:r>
            <a:endParaRPr sz="1700"/>
          </a:p>
          <a:p>
            <a:pPr indent="457200" lvl="0" marL="0" rtl="0" algn="l">
              <a:spcBef>
                <a:spcPts val="0"/>
              </a:spcBef>
              <a:spcAft>
                <a:spcPts val="0"/>
              </a:spcAft>
              <a:buNone/>
            </a:pPr>
            <a:r>
              <a:rPr lang="en" sz="1700"/>
              <a:t>-- &gt; removes first occuring doc with gender:unknown</a:t>
            </a:r>
            <a:endParaRPr sz="1700"/>
          </a:p>
          <a:p>
            <a:pPr indent="0" lvl="0" marL="0" rtl="0" algn="l">
              <a:spcBef>
                <a:spcPts val="0"/>
              </a:spcBef>
              <a:spcAft>
                <a:spcPts val="0"/>
              </a:spcAft>
              <a:buNone/>
            </a:pPr>
            <a:r>
              <a:rPr lang="en" sz="1700"/>
              <a:t>db.Customers.deleteMany({}); ---&gt;deletes all documents</a:t>
            </a:r>
            <a:endParaRPr sz="1700"/>
          </a:p>
          <a:p>
            <a:pPr indent="0" lvl="0" marL="0" rtl="0" algn="l">
              <a:spcBef>
                <a:spcPts val="0"/>
              </a:spcBef>
              <a:spcAft>
                <a:spcPts val="0"/>
              </a:spcAft>
              <a:buNone/>
            </a:pPr>
            <a:r>
              <a:rPr lang="en" sz="1700"/>
              <a:t>db.Customers.remove({}); --&gt;remove all docs</a:t>
            </a:r>
            <a:endParaRPr sz="1700"/>
          </a:p>
          <a:p>
            <a:pPr indent="0" lvl="0" marL="0" rtl="0" algn="l">
              <a:spcBef>
                <a:spcPts val="0"/>
              </a:spcBef>
              <a:spcAft>
                <a:spcPts val="0"/>
              </a:spcAft>
              <a:buNone/>
            </a:pPr>
            <a:r>
              <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5"/>
          <p:cNvSpPr txBox="1"/>
          <p:nvPr/>
        </p:nvSpPr>
        <p:spPr>
          <a:xfrm>
            <a:off x="0" y="95250"/>
            <a:ext cx="9144000" cy="52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rPr>
              <a:t>CURSORS:</a:t>
            </a:r>
            <a:r>
              <a:rPr b="1" i="1" lang="en" sz="1200" u="sng">
                <a:solidFill>
                  <a:schemeClr val="dk1"/>
                </a:solidFill>
              </a:rPr>
              <a:t> </a:t>
            </a:r>
            <a:r>
              <a:rPr b="1" i="1" lang="en" sz="1200">
                <a:solidFill>
                  <a:schemeClr val="dk1"/>
                </a:solidFill>
              </a:rPr>
              <a:t> </a:t>
            </a:r>
            <a:r>
              <a:rPr lang="en">
                <a:solidFill>
                  <a:schemeClr val="dk1"/>
                </a:solidFill>
              </a:rPr>
              <a:t>pointers to find list of all docs not as a batch but as an entire list.</a:t>
            </a:r>
            <a:endParaRPr>
              <a:solidFill>
                <a:schemeClr val="dk1"/>
              </a:solidFill>
            </a:endParaRPr>
          </a:p>
          <a:p>
            <a:pPr indent="0" lvl="0" marL="0" rtl="0" algn="l">
              <a:spcBef>
                <a:spcPts val="0"/>
              </a:spcBef>
              <a:spcAft>
                <a:spcPts val="0"/>
              </a:spcAft>
              <a:buNone/>
            </a:pPr>
            <a:r>
              <a:rPr lang="en">
                <a:solidFill>
                  <a:schemeClr val="dk1"/>
                </a:solidFill>
              </a:rPr>
              <a:t>find() -&gt; WILL NOT RETURN ALL THE DOCS IN ONE GO..</a:t>
            </a:r>
            <a:endParaRPr b="1" sz="1200" u="sng">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db.Employees.insertMany([</a:t>
            </a:r>
            <a:endParaRPr sz="1200">
              <a:solidFill>
                <a:schemeClr val="dk1"/>
              </a:solidFill>
            </a:endParaRPr>
          </a:p>
          <a:p>
            <a:pPr indent="0" lvl="0" marL="0" rtl="0" algn="l">
              <a:spcBef>
                <a:spcPts val="0"/>
              </a:spcBef>
              <a:spcAft>
                <a:spcPts val="0"/>
              </a:spcAft>
              <a:buNone/>
            </a:pPr>
            <a:r>
              <a:rPr lang="en" sz="1200">
                <a:solidFill>
                  <a:schemeClr val="dk1"/>
                </a:solidFill>
              </a:rPr>
              <a:t>  { firstName: "John", lastName: "Doe", age: 30, gender: "Male", salary: 50000, dept: "HR", city: "New York" },</a:t>
            </a:r>
            <a:endParaRPr sz="1200">
              <a:solidFill>
                <a:schemeClr val="dk1"/>
              </a:solidFill>
            </a:endParaRPr>
          </a:p>
          <a:p>
            <a:pPr indent="0" lvl="0" marL="0" rtl="0" algn="l">
              <a:spcBef>
                <a:spcPts val="0"/>
              </a:spcBef>
              <a:spcAft>
                <a:spcPts val="0"/>
              </a:spcAft>
              <a:buNone/>
            </a:pPr>
            <a:r>
              <a:rPr lang="en" sz="1200">
                <a:solidFill>
                  <a:schemeClr val="dk1"/>
                </a:solidFill>
              </a:rPr>
              <a:t>  { firstName: "Jane", lastName: "Smith", age: 25, gender: "Female", salary: 55000, dept: "Finance", city: "Chicago" },</a:t>
            </a:r>
            <a:endParaRPr sz="1200">
              <a:solidFill>
                <a:schemeClr val="dk1"/>
              </a:solidFill>
            </a:endParaRPr>
          </a:p>
          <a:p>
            <a:pPr indent="0" lvl="0" marL="0" rtl="0" algn="l">
              <a:spcBef>
                <a:spcPts val="0"/>
              </a:spcBef>
              <a:spcAft>
                <a:spcPts val="0"/>
              </a:spcAft>
              <a:buNone/>
            </a:pPr>
            <a:r>
              <a:rPr lang="en" sz="1200">
                <a:solidFill>
                  <a:schemeClr val="dk1"/>
                </a:solidFill>
              </a:rPr>
              <a:t>  { firstName: "Michael", lastName: "Johnson", age: 35, gender: "Male", salary: 60000, dept: "IT", city: "San Francisco" },</a:t>
            </a:r>
            <a:endParaRPr sz="1200">
              <a:solidFill>
                <a:schemeClr val="dk1"/>
              </a:solidFill>
            </a:endParaRPr>
          </a:p>
          <a:p>
            <a:pPr indent="0" lvl="0" marL="0" rtl="0" algn="l">
              <a:spcBef>
                <a:spcPts val="0"/>
              </a:spcBef>
              <a:spcAft>
                <a:spcPts val="0"/>
              </a:spcAft>
              <a:buNone/>
            </a:pPr>
            <a:r>
              <a:rPr lang="en" sz="1200">
                <a:solidFill>
                  <a:schemeClr val="dk1"/>
                </a:solidFill>
              </a:rPr>
              <a:t>  { firstName: "Emily", lastName: "Davis", age: 28, gender: "Female", salary: 52000, dept: "Marketing", city: "Los Angeles" },</a:t>
            </a:r>
            <a:endParaRPr sz="1200">
              <a:solidFill>
                <a:schemeClr val="dk1"/>
              </a:solidFill>
            </a:endParaRPr>
          </a:p>
          <a:p>
            <a:pPr indent="0" lvl="0" marL="0" rtl="0" algn="l">
              <a:spcBef>
                <a:spcPts val="0"/>
              </a:spcBef>
              <a:spcAft>
                <a:spcPts val="0"/>
              </a:spcAft>
              <a:buNone/>
            </a:pPr>
            <a:r>
              <a:rPr lang="en" sz="1200">
                <a:solidFill>
                  <a:schemeClr val="dk1"/>
                </a:solidFill>
              </a:rPr>
              <a:t>  { firstName: "William", lastName: "Brown", age: 40, gender: "Male", salary: 70000, dept: "Sales", city: "Seattle" },</a:t>
            </a:r>
            <a:endParaRPr sz="1200">
              <a:solidFill>
                <a:schemeClr val="dk1"/>
              </a:solidFill>
            </a:endParaRPr>
          </a:p>
          <a:p>
            <a:pPr indent="0" lvl="0" marL="0" rtl="0" algn="l">
              <a:spcBef>
                <a:spcPts val="0"/>
              </a:spcBef>
              <a:spcAft>
                <a:spcPts val="0"/>
              </a:spcAft>
              <a:buNone/>
            </a:pPr>
            <a:r>
              <a:rPr lang="en" sz="1200">
                <a:solidFill>
                  <a:schemeClr val="dk1"/>
                </a:solidFill>
              </a:rPr>
              <a:t>  { firstName: "Jessica", lastName: "Wilson", age: 32, gender: "Female", salary: 58000, dept: "HR", city: "Boston" },</a:t>
            </a:r>
            <a:endParaRPr sz="1200">
              <a:solidFill>
                <a:schemeClr val="dk1"/>
              </a:solidFill>
            </a:endParaRPr>
          </a:p>
          <a:p>
            <a:pPr indent="0" lvl="0" marL="0" rtl="0" algn="l">
              <a:spcBef>
                <a:spcPts val="0"/>
              </a:spcBef>
              <a:spcAft>
                <a:spcPts val="0"/>
              </a:spcAft>
              <a:buNone/>
            </a:pPr>
            <a:r>
              <a:rPr lang="en" sz="1200">
                <a:solidFill>
                  <a:schemeClr val="dk1"/>
                </a:solidFill>
              </a:rPr>
              <a:t>  { firstName: "David", lastName: "Martinez", age: 29, gender: "Male", salary: 65000, dept: "Finance", city: "Houston" },</a:t>
            </a:r>
            <a:endParaRPr sz="1200">
              <a:solidFill>
                <a:schemeClr val="dk1"/>
              </a:solidFill>
            </a:endParaRPr>
          </a:p>
          <a:p>
            <a:pPr indent="0" lvl="0" marL="0" rtl="0" algn="l">
              <a:spcBef>
                <a:spcPts val="0"/>
              </a:spcBef>
              <a:spcAft>
                <a:spcPts val="0"/>
              </a:spcAft>
              <a:buNone/>
            </a:pPr>
            <a:r>
              <a:rPr lang="en" sz="1200">
                <a:solidFill>
                  <a:schemeClr val="dk1"/>
                </a:solidFill>
              </a:rPr>
              <a:t>  { firstName: "Sarah", lastName: "Anderson", age: 27, gender: "Female", salary: 54000, dept: "IT", city: "Phoenix" },</a:t>
            </a:r>
            <a:endParaRPr sz="1200">
              <a:solidFill>
                <a:schemeClr val="dk1"/>
              </a:solidFill>
            </a:endParaRPr>
          </a:p>
          <a:p>
            <a:pPr indent="0" lvl="0" marL="0" rtl="0" algn="l">
              <a:spcBef>
                <a:spcPts val="0"/>
              </a:spcBef>
              <a:spcAft>
                <a:spcPts val="0"/>
              </a:spcAft>
              <a:buNone/>
            </a:pPr>
            <a:r>
              <a:rPr lang="en" sz="1200">
                <a:solidFill>
                  <a:schemeClr val="dk1"/>
                </a:solidFill>
              </a:rPr>
              <a:t>  { firstName: "Christopher", lastName: "Taylor", age: 38, gender: "Male", salary: 62000, dept: "Marketing", city: "Denver" },</a:t>
            </a:r>
            <a:endParaRPr sz="1200">
              <a:solidFill>
                <a:schemeClr val="dk1"/>
              </a:solidFill>
            </a:endParaRPr>
          </a:p>
          <a:p>
            <a:pPr indent="0" lvl="0" marL="0" rtl="0" algn="l">
              <a:spcBef>
                <a:spcPts val="0"/>
              </a:spcBef>
              <a:spcAft>
                <a:spcPts val="0"/>
              </a:spcAft>
              <a:buNone/>
            </a:pPr>
            <a:r>
              <a:rPr lang="en" sz="1200">
                <a:solidFill>
                  <a:schemeClr val="dk1"/>
                </a:solidFill>
              </a:rPr>
              <a:t>  { firstName: "Karen", lastName: "Thomas", age: 31, gender: "Female", salary: 59000, dept: "Sales", city: "Miami" },</a:t>
            </a:r>
            <a:endParaRPr sz="1200">
              <a:solidFill>
                <a:schemeClr val="dk1"/>
              </a:solidFill>
            </a:endParaRPr>
          </a:p>
          <a:p>
            <a:pPr indent="0" lvl="0" marL="0" rtl="0" algn="l">
              <a:spcBef>
                <a:spcPts val="0"/>
              </a:spcBef>
              <a:spcAft>
                <a:spcPts val="0"/>
              </a:spcAft>
              <a:buNone/>
            </a:pPr>
            <a:r>
              <a:rPr lang="en" sz="1200">
                <a:solidFill>
                  <a:schemeClr val="dk1"/>
                </a:solidFill>
              </a:rPr>
              <a:t>  { firstName: "Joshua", lastName: "Moore", age: 33, gender: "Male", salary: 53000, dept: "HR", city: "Atlanta" },</a:t>
            </a:r>
            <a:endParaRPr sz="1200">
              <a:solidFill>
                <a:schemeClr val="dk1"/>
              </a:solidFill>
            </a:endParaRPr>
          </a:p>
          <a:p>
            <a:pPr indent="0" lvl="0" marL="0" rtl="0" algn="l">
              <a:spcBef>
                <a:spcPts val="0"/>
              </a:spcBef>
              <a:spcAft>
                <a:spcPts val="0"/>
              </a:spcAft>
              <a:buNone/>
            </a:pPr>
            <a:r>
              <a:rPr lang="en" sz="1200">
                <a:solidFill>
                  <a:schemeClr val="dk1"/>
                </a:solidFill>
              </a:rPr>
              <a:t>  { firstName: "Laura", lastName: "Jackson", age: 26, gender: "Female", salary: 57000, dept: "Finance", city: "Dallas" },</a:t>
            </a:r>
            <a:endParaRPr sz="1200">
              <a:solidFill>
                <a:schemeClr val="dk1"/>
              </a:solidFill>
            </a:endParaRPr>
          </a:p>
          <a:p>
            <a:pPr indent="0" lvl="0" marL="0" rtl="0" algn="l">
              <a:spcBef>
                <a:spcPts val="0"/>
              </a:spcBef>
              <a:spcAft>
                <a:spcPts val="0"/>
              </a:spcAft>
              <a:buNone/>
            </a:pPr>
            <a:r>
              <a:rPr lang="en" sz="1200">
                <a:solidFill>
                  <a:schemeClr val="dk1"/>
                </a:solidFill>
              </a:rPr>
              <a:t>  { firstName: "Matthew", lastName: "White", age: 37, gender: "Male", salary: 61000, dept: "IT", city: "San Diego" },</a:t>
            </a:r>
            <a:endParaRPr sz="1200">
              <a:solidFill>
                <a:schemeClr val="dk1"/>
              </a:solidFill>
            </a:endParaRPr>
          </a:p>
          <a:p>
            <a:pPr indent="0" lvl="0" marL="0" rtl="0" algn="l">
              <a:spcBef>
                <a:spcPts val="0"/>
              </a:spcBef>
              <a:spcAft>
                <a:spcPts val="0"/>
              </a:spcAft>
              <a:buNone/>
            </a:pPr>
            <a:r>
              <a:rPr lang="en" sz="1200">
                <a:solidFill>
                  <a:schemeClr val="dk1"/>
                </a:solidFill>
              </a:rPr>
              <a:t>  { firstName: "Ashley", lastName: "Harris", age: 24, gender: "Female", salary: 51000, dept: "Marketing", city: "Philadelphia" },</a:t>
            </a:r>
            <a:endParaRPr sz="1200">
              <a:solidFill>
                <a:schemeClr val="dk1"/>
              </a:solidFill>
            </a:endParaRPr>
          </a:p>
          <a:p>
            <a:pPr indent="0" lvl="0" marL="0" rtl="0" algn="l">
              <a:spcBef>
                <a:spcPts val="0"/>
              </a:spcBef>
              <a:spcAft>
                <a:spcPts val="0"/>
              </a:spcAft>
              <a:buNone/>
            </a:pPr>
            <a:r>
              <a:rPr lang="en" sz="1200">
                <a:solidFill>
                  <a:schemeClr val="dk1"/>
                </a:solidFill>
              </a:rPr>
              <a:t>  { firstName: "James", lastName: "Martin", age: 41, gender: "Male", salary: 68000, dept: "Sales", city: "Las Vegas" },</a:t>
            </a:r>
            <a:endParaRPr sz="1200">
              <a:solidFill>
                <a:schemeClr val="dk1"/>
              </a:solidFill>
            </a:endParaRPr>
          </a:p>
          <a:p>
            <a:pPr indent="0" lvl="0" marL="0" rtl="0" algn="l">
              <a:spcBef>
                <a:spcPts val="0"/>
              </a:spcBef>
              <a:spcAft>
                <a:spcPts val="0"/>
              </a:spcAft>
              <a:buNone/>
            </a:pPr>
            <a:r>
              <a:rPr lang="en" sz="1200">
                <a:solidFill>
                  <a:schemeClr val="dk1"/>
                </a:solidFill>
              </a:rPr>
              <a:t>  { firstName: "Amanda", lastName: "Thompson", age: 34, gender: "Female", salary: 56000, dept: "HR", city: "San Antonio" },</a:t>
            </a:r>
            <a:endParaRPr sz="1200">
              <a:solidFill>
                <a:schemeClr val="dk1"/>
              </a:solidFill>
            </a:endParaRPr>
          </a:p>
          <a:p>
            <a:pPr indent="0" lvl="0" marL="0" rtl="0" algn="l">
              <a:spcBef>
                <a:spcPts val="0"/>
              </a:spcBef>
              <a:spcAft>
                <a:spcPts val="0"/>
              </a:spcAft>
              <a:buNone/>
            </a:pPr>
            <a:r>
              <a:rPr lang="en" sz="1200">
                <a:solidFill>
                  <a:schemeClr val="dk1"/>
                </a:solidFill>
              </a:rPr>
              <a:t>  { firstName: "Brian", lastName: "Garcia", age: 36, gender: "Male", salary: 63000, dept: "Finance", city: "Orlando" },</a:t>
            </a:r>
            <a:endParaRPr sz="1200">
              <a:solidFill>
                <a:schemeClr val="dk1"/>
              </a:solidFill>
            </a:endParaRPr>
          </a:p>
          <a:p>
            <a:pPr indent="0" lvl="0" marL="0" rtl="0" algn="l">
              <a:spcBef>
                <a:spcPts val="0"/>
              </a:spcBef>
              <a:spcAft>
                <a:spcPts val="0"/>
              </a:spcAft>
              <a:buNone/>
            </a:pPr>
            <a:r>
              <a:rPr lang="en" sz="1200">
                <a:solidFill>
                  <a:schemeClr val="dk1"/>
                </a:solidFill>
              </a:rPr>
              <a:t>  { firstName: "Nicole", lastName: "Martinez", age: 29, gender: "Female", salary: 52000, dept: "IT", city: "Portland" },</a:t>
            </a:r>
            <a:endParaRPr sz="1200">
              <a:solidFill>
                <a:schemeClr val="dk1"/>
              </a:solidFill>
            </a:endParaRPr>
          </a:p>
          <a:p>
            <a:pPr indent="0" lvl="0" marL="0" rtl="0" algn="l">
              <a:spcBef>
                <a:spcPts val="0"/>
              </a:spcBef>
              <a:spcAft>
                <a:spcPts val="0"/>
              </a:spcAft>
              <a:buNone/>
            </a:pPr>
            <a:r>
              <a:rPr lang="en" sz="1200">
                <a:solidFill>
                  <a:schemeClr val="dk1"/>
                </a:solidFill>
              </a:rPr>
              <a:t>  { firstName: "Steven", lastName: "Martinez", age: 39, gender: "Male", salary: 65000, dept: "Marketing", city: "Austin" },</a:t>
            </a:r>
            <a:endParaRPr sz="1200">
              <a:solidFill>
                <a:schemeClr val="dk1"/>
              </a:solidFill>
            </a:endParaRPr>
          </a:p>
          <a:p>
            <a:pPr indent="0" lvl="0" marL="0" rtl="0" algn="l">
              <a:spcBef>
                <a:spcPts val="0"/>
              </a:spcBef>
              <a:spcAft>
                <a:spcPts val="0"/>
              </a:spcAft>
              <a:buNone/>
            </a:pPr>
            <a:r>
              <a:rPr lang="en" sz="1200">
                <a:solidFill>
                  <a:schemeClr val="dk1"/>
                </a:solidFill>
              </a:rPr>
              <a:t>  { firstName: "Megan", lastName: "Lee", age: 30, gender: "Female", salary: 59000, dept: "Sales", city: "Charlotte" },</a:t>
            </a:r>
            <a:endParaRPr sz="1200">
              <a:solidFill>
                <a:schemeClr val="dk1"/>
              </a:solidFill>
            </a:endParaRPr>
          </a:p>
          <a:p>
            <a:pPr indent="0" lvl="0" marL="0" rtl="0" algn="l">
              <a:spcBef>
                <a:spcPts val="0"/>
              </a:spcBef>
              <a:spcAft>
                <a:spcPts val="0"/>
              </a:spcAft>
              <a:buNone/>
            </a:pPr>
            <a:r>
              <a:rPr lang="en" sz="1200">
                <a:solidFill>
                  <a:schemeClr val="dk1"/>
                </a:solidFill>
              </a:rPr>
              <a:t>{ firstName: "Shilton", lastName: "Holmes", age: 31, gender: "Male", salary: 56000, dept: "IT", city: "Orlando" }</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nvSpPr>
        <p:spPr>
          <a:xfrm>
            <a:off x="0" y="0"/>
            <a:ext cx="92256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CURSORS</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toArray()</a:t>
            </a:r>
            <a:endParaRPr sz="2000"/>
          </a:p>
          <a:p>
            <a:pPr indent="0" lvl="0" marL="0" rtl="0" algn="l">
              <a:spcBef>
                <a:spcPts val="0"/>
              </a:spcBef>
              <a:spcAft>
                <a:spcPts val="0"/>
              </a:spcAft>
              <a:buNone/>
            </a:pPr>
            <a:r>
              <a:rPr lang="en" sz="2000"/>
              <a:t>forEach()</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db.Employees.find();</a:t>
            </a:r>
            <a:endParaRPr sz="2000"/>
          </a:p>
          <a:p>
            <a:pPr indent="0" lvl="0" marL="0" rtl="0" algn="l">
              <a:spcBef>
                <a:spcPts val="0"/>
              </a:spcBef>
              <a:spcAft>
                <a:spcPts val="0"/>
              </a:spcAft>
              <a:buNone/>
            </a:pPr>
            <a:r>
              <a:rPr b="1" lang="en" sz="2000"/>
              <a:t>    WE NEED TO TYPE “IT” TO FETCH THE NEXT BATCH OF DATA</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db.Employees.find().toArray(); </a:t>
            </a:r>
            <a:endParaRPr sz="2000"/>
          </a:p>
          <a:p>
            <a:pPr indent="0" lvl="0" marL="0" rtl="0" algn="l">
              <a:spcBef>
                <a:spcPts val="0"/>
              </a:spcBef>
              <a:spcAft>
                <a:spcPts val="0"/>
              </a:spcAft>
              <a:buNone/>
            </a:pPr>
            <a:r>
              <a:rPr lang="en" sz="2000"/>
              <a:t>find-&gt; 20 docs -&gt;to array will request for the next batch automatically. No need to press IT here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db.Employees.find().forEach(function(employees){print("Name: "+employees.name+" Age: "+employee.age)});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7"/>
          <p:cNvSpPr txBox="1"/>
          <p:nvPr/>
        </p:nvSpPr>
        <p:spPr>
          <a:xfrm>
            <a:off x="0" y="0"/>
            <a:ext cx="9293700" cy="546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t>						CRUD WITH ARRAYS</a:t>
            </a:r>
            <a:endParaRPr b="1" sz="2100" u="sng"/>
          </a:p>
          <a:p>
            <a:pPr indent="0" lvl="0" marL="0" rtl="0" algn="l">
              <a:spcBef>
                <a:spcPts val="0"/>
              </a:spcBef>
              <a:spcAft>
                <a:spcPts val="0"/>
              </a:spcAft>
              <a:buNone/>
            </a:pPr>
            <a:r>
              <a:t/>
            </a:r>
            <a:endParaRPr/>
          </a:p>
          <a:p>
            <a:pPr indent="0" lvl="0" marL="0" rtl="0" algn="l">
              <a:spcBef>
                <a:spcPts val="0"/>
              </a:spcBef>
              <a:spcAft>
                <a:spcPts val="0"/>
              </a:spcAft>
              <a:buNone/>
            </a:pPr>
            <a:r>
              <a:rPr lang="en"/>
              <a:t>db.Customer.insert(</a:t>
            </a:r>
            <a:endParaRPr/>
          </a:p>
          <a:p>
            <a:pPr indent="0" lvl="0" marL="0" rtl="0" algn="l">
              <a:spcBef>
                <a:spcPts val="0"/>
              </a:spcBef>
              <a:spcAft>
                <a:spcPts val="0"/>
              </a:spcAft>
              <a:buNone/>
            </a:pPr>
            <a:r>
              <a:rPr lang="en"/>
              <a:t>[{name:"Naga",age:27,hobbies:["eat","sleep","code"]},</a:t>
            </a:r>
            <a:endParaRPr/>
          </a:p>
          <a:p>
            <a:pPr indent="0" lvl="0" marL="0" rtl="0" algn="l">
              <a:spcBef>
                <a:spcPts val="0"/>
              </a:spcBef>
              <a:spcAft>
                <a:spcPts val="0"/>
              </a:spcAft>
              <a:buNone/>
            </a:pPr>
            <a:r>
              <a:rPr lang="en"/>
              <a:t>{name:"Muthu",age:28,hobbies:["eat","sleep"]},</a:t>
            </a:r>
            <a:endParaRPr/>
          </a:p>
          <a:p>
            <a:pPr indent="0" lvl="0" marL="0" rtl="0" algn="l">
              <a:spcBef>
                <a:spcPts val="0"/>
              </a:spcBef>
              <a:spcAft>
                <a:spcPts val="0"/>
              </a:spcAft>
              <a:buNone/>
            </a:pPr>
            <a:r>
              <a:rPr lang="en"/>
              <a:t>{name:"Lakshmi",age:29,hobbies:["code","play"]},</a:t>
            </a:r>
            <a:endParaRPr/>
          </a:p>
          <a:p>
            <a:pPr indent="0" lvl="0" marL="0" rtl="0" algn="l">
              <a:spcBef>
                <a:spcPts val="0"/>
              </a:spcBef>
              <a:spcAft>
                <a:spcPts val="0"/>
              </a:spcAft>
              <a:buNone/>
            </a:pPr>
            <a:r>
              <a:rPr lang="en"/>
              <a:t>{name:"Suji",age:22,hobbies:["sleep","play","run"]}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db.Customer.find({hobbies:"run"});</a:t>
            </a:r>
            <a:endParaRPr/>
          </a:p>
          <a:p>
            <a:pPr indent="0" lvl="0" marL="0" rtl="0" algn="l">
              <a:spcBef>
                <a:spcPts val="0"/>
              </a:spcBef>
              <a:spcAft>
                <a:spcPts val="0"/>
              </a:spcAft>
              <a:buNone/>
            </a:pPr>
            <a:r>
              <a:rPr lang="en"/>
              <a:t>db.Customer.find({"hobbies.0":"sleep"})</a:t>
            </a:r>
            <a:endParaRPr/>
          </a:p>
          <a:p>
            <a:pPr indent="0" lvl="0" marL="0" rtl="0" algn="l">
              <a:spcBef>
                <a:spcPts val="0"/>
              </a:spcBef>
              <a:spcAft>
                <a:spcPts val="0"/>
              </a:spcAft>
              <a:buNone/>
            </a:pPr>
            <a:r>
              <a:rPr lang="en"/>
              <a:t>db.Customer.updateOne({name:'Muthu'},{$set:{"hobbies.0":"drink"}});</a:t>
            </a:r>
            <a:endParaRPr/>
          </a:p>
          <a:p>
            <a:pPr indent="0" lvl="0" marL="0" rtl="0" algn="l">
              <a:spcBef>
                <a:spcPts val="0"/>
              </a:spcBef>
              <a:spcAft>
                <a:spcPts val="0"/>
              </a:spcAft>
              <a:buNone/>
            </a:pPr>
            <a:r>
              <a:rPr lang="en"/>
              <a:t>db.Customer.updateOne({name:'Muthu'},{$set:{"hobbies.2":"jog"}});</a:t>
            </a:r>
            <a:endParaRPr/>
          </a:p>
          <a:p>
            <a:pPr indent="0" lvl="0" marL="0" rtl="0" algn="l">
              <a:spcBef>
                <a:spcPts val="0"/>
              </a:spcBef>
              <a:spcAft>
                <a:spcPts val="0"/>
              </a:spcAft>
              <a:buNone/>
            </a:pPr>
            <a:r>
              <a:rPr lang="en"/>
              <a:t>db.Customer.updateOne({name:'Muthu'},{$push:{"hobbies":"draw"}});</a:t>
            </a:r>
            <a:endParaRPr/>
          </a:p>
          <a:p>
            <a:pPr indent="0" lvl="0" marL="0" rtl="0" algn="l">
              <a:spcBef>
                <a:spcPts val="0"/>
              </a:spcBef>
              <a:spcAft>
                <a:spcPts val="0"/>
              </a:spcAft>
              <a:buNone/>
            </a:pPr>
            <a:r>
              <a:rPr lang="en"/>
              <a:t>db.Customer.updateOne({name:'Muthu'},{$pop:{"hobbies":1}});</a:t>
            </a:r>
            <a:endParaRPr/>
          </a:p>
          <a:p>
            <a:pPr indent="0" lvl="0" marL="0" rtl="0" algn="l">
              <a:spcBef>
                <a:spcPts val="0"/>
              </a:spcBef>
              <a:spcAft>
                <a:spcPts val="0"/>
              </a:spcAft>
              <a:buClr>
                <a:schemeClr val="dk1"/>
              </a:buClr>
              <a:buSzPts val="1100"/>
              <a:buFont typeface="Arial"/>
              <a:buNone/>
            </a:pPr>
            <a:r>
              <a:rPr lang="en">
                <a:solidFill>
                  <a:schemeClr val="dk1"/>
                </a:solidFill>
              </a:rPr>
              <a:t>db.Customer.updateOne({name:'Muthu'},{$pop:{"hobbies":-1}});</a:t>
            </a:r>
            <a:endParaRPr/>
          </a:p>
          <a:p>
            <a:pPr indent="0" lvl="0" marL="0" rtl="0" algn="l">
              <a:spcBef>
                <a:spcPts val="0"/>
              </a:spcBef>
              <a:spcAft>
                <a:spcPts val="0"/>
              </a:spcAft>
              <a:buNone/>
            </a:pPr>
            <a:r>
              <a:rPr lang="en"/>
              <a:t>db.Customer.updateOne({name:'Muthu'},{$pull:{"hobbies":"sleep"}});</a:t>
            </a:r>
            <a:endParaRPr/>
          </a:p>
          <a:p>
            <a:pPr indent="0" lvl="0" marL="0" rtl="0" algn="l">
              <a:spcBef>
                <a:spcPts val="0"/>
              </a:spcBef>
              <a:spcAft>
                <a:spcPts val="0"/>
              </a:spcAft>
              <a:buClr>
                <a:schemeClr val="dk1"/>
              </a:buClr>
              <a:buSzPts val="1100"/>
              <a:buFont typeface="Arial"/>
              <a:buNone/>
            </a:pPr>
            <a:r>
              <a:rPr lang="en"/>
              <a:t>db.Customer.update( {name:'Muthu'}, { $push: { hobbies: { $each: ['sleep'], $position: 2 } }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 will add the data at the end of the array, push cant add data to a specific position</a:t>
            </a:r>
            <a:endParaRPr/>
          </a:p>
          <a:p>
            <a:pPr indent="0" lvl="0" marL="0" rtl="0" algn="l">
              <a:spcBef>
                <a:spcPts val="0"/>
              </a:spcBef>
              <a:spcAft>
                <a:spcPts val="0"/>
              </a:spcAft>
              <a:buNone/>
            </a:pPr>
            <a:r>
              <a:rPr lang="en"/>
              <a:t>pop - remove data at the start (-1)or at the end(1)</a:t>
            </a:r>
            <a:endParaRPr/>
          </a:p>
          <a:p>
            <a:pPr indent="0" lvl="0" marL="0" rtl="0" algn="l">
              <a:spcBef>
                <a:spcPts val="0"/>
              </a:spcBef>
              <a:spcAft>
                <a:spcPts val="0"/>
              </a:spcAft>
              <a:buClr>
                <a:schemeClr val="dk1"/>
              </a:buClr>
              <a:buSzPts val="1100"/>
              <a:buFont typeface="Arial"/>
              <a:buNone/>
            </a:pPr>
            <a:r>
              <a:rPr lang="en"/>
              <a:t>pull - remove many matches found in the array irrespective of the 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8"/>
          <p:cNvSpPr txBox="1"/>
          <p:nvPr/>
        </p:nvSpPr>
        <p:spPr>
          <a:xfrm>
            <a:off x="0" y="0"/>
            <a:ext cx="8286900" cy="504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				EMBEDDED DOCUMENTS - OBJECTS</a:t>
            </a:r>
            <a:endParaRPr b="1" sz="2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Company</a:t>
            </a:r>
            <a:endParaRPr/>
          </a:p>
          <a:p>
            <a:pPr indent="0" lvl="0" marL="0" rtl="0" algn="l">
              <a:spcBef>
                <a:spcPts val="0"/>
              </a:spcBef>
              <a:spcAft>
                <a:spcPts val="0"/>
              </a:spcAft>
              <a:buNone/>
            </a:pPr>
            <a:r>
              <a:rPr lang="en"/>
              <a:t>Create Products Collection</a:t>
            </a:r>
            <a:endParaRPr/>
          </a:p>
          <a:p>
            <a:pPr indent="0" lvl="0" marL="0" rtl="0" algn="l">
              <a:spcBef>
                <a:spcPts val="0"/>
              </a:spcBef>
              <a:spcAft>
                <a:spcPts val="0"/>
              </a:spcAft>
              <a:buNone/>
            </a:pPr>
            <a:r>
              <a:rPr lang="en"/>
              <a:t>Insert a sample document into the Products collection.</a:t>
            </a:r>
            <a:endParaRPr/>
          </a:p>
          <a:p>
            <a:pPr indent="0" lvl="0" marL="0" rtl="0" algn="l">
              <a:spcBef>
                <a:spcPts val="0"/>
              </a:spcBef>
              <a:spcAft>
                <a:spcPts val="0"/>
              </a:spcAft>
              <a:buNone/>
            </a:pPr>
            <a:r>
              <a:rPr lang="en"/>
              <a:t>db.Products.insertOne({</a:t>
            </a:r>
            <a:endParaRPr/>
          </a:p>
          <a:p>
            <a:pPr indent="0" lvl="0" marL="0" rtl="0" algn="l">
              <a:spcBef>
                <a:spcPts val="0"/>
              </a:spcBef>
              <a:spcAft>
                <a:spcPts val="0"/>
              </a:spcAft>
              <a:buNone/>
            </a:pPr>
            <a:r>
              <a:rPr lang="en"/>
              <a:t>    productId: 1,</a:t>
            </a:r>
            <a:endParaRPr/>
          </a:p>
          <a:p>
            <a:pPr indent="0" lvl="0" marL="0" rtl="0" algn="l">
              <a:spcBef>
                <a:spcPts val="0"/>
              </a:spcBef>
              <a:spcAft>
                <a:spcPts val="0"/>
              </a:spcAft>
              <a:buNone/>
            </a:pPr>
            <a:r>
              <a:rPr lang="en"/>
              <a:t>    name: "Laptop",</a:t>
            </a:r>
            <a:endParaRPr/>
          </a:p>
          <a:p>
            <a:pPr indent="0" lvl="0" marL="0" rtl="0" algn="l">
              <a:spcBef>
                <a:spcPts val="0"/>
              </a:spcBef>
              <a:spcAft>
                <a:spcPts val="0"/>
              </a:spcAft>
              <a:buNone/>
            </a:pPr>
            <a:r>
              <a:rPr lang="en"/>
              <a:t>    price: 1500,</a:t>
            </a:r>
            <a:endParaRPr/>
          </a:p>
          <a:p>
            <a:pPr indent="0" lvl="0" marL="0" rtl="0" algn="l">
              <a:spcBef>
                <a:spcPts val="0"/>
              </a:spcBef>
              <a:spcAft>
                <a:spcPts val="0"/>
              </a:spcAft>
              <a:buNone/>
            </a:pPr>
            <a:r>
              <a:rPr lang="en"/>
              <a:t>    specifications: {</a:t>
            </a:r>
            <a:endParaRPr/>
          </a:p>
          <a:p>
            <a:pPr indent="0" lvl="0" marL="0" rtl="0" algn="l">
              <a:spcBef>
                <a:spcPts val="0"/>
              </a:spcBef>
              <a:spcAft>
                <a:spcPts val="0"/>
              </a:spcAft>
              <a:buNone/>
            </a:pPr>
            <a:r>
              <a:rPr lang="en"/>
              <a:t>        brand: "Brand A",</a:t>
            </a:r>
            <a:endParaRPr/>
          </a:p>
          <a:p>
            <a:pPr indent="0" lvl="0" marL="0" rtl="0" algn="l">
              <a:spcBef>
                <a:spcPts val="0"/>
              </a:spcBef>
              <a:spcAft>
                <a:spcPts val="0"/>
              </a:spcAft>
              <a:buNone/>
            </a:pPr>
            <a:r>
              <a:rPr lang="en"/>
              <a:t>        model: "A123",</a:t>
            </a:r>
            <a:endParaRPr/>
          </a:p>
          <a:p>
            <a:pPr indent="0" lvl="0" marL="0" rtl="0" algn="l">
              <a:spcBef>
                <a:spcPts val="0"/>
              </a:spcBef>
              <a:spcAft>
                <a:spcPts val="0"/>
              </a:spcAft>
              <a:buNone/>
            </a:pPr>
            <a:r>
              <a:rPr lang="en"/>
              <a:t>        processor: "Intel i7",</a:t>
            </a:r>
            <a:endParaRPr/>
          </a:p>
          <a:p>
            <a:pPr indent="0" lvl="0" marL="0" rtl="0" algn="l">
              <a:spcBef>
                <a:spcPts val="0"/>
              </a:spcBef>
              <a:spcAft>
                <a:spcPts val="0"/>
              </a:spcAft>
              <a:buNone/>
            </a:pPr>
            <a:r>
              <a:rPr lang="en"/>
              <a:t>        RAM: "16GB",</a:t>
            </a:r>
            <a:endParaRPr/>
          </a:p>
          <a:p>
            <a:pPr indent="0" lvl="0" marL="0" rtl="0" algn="l">
              <a:spcBef>
                <a:spcPts val="0"/>
              </a:spcBef>
              <a:spcAft>
                <a:spcPts val="0"/>
              </a:spcAft>
              <a:buNone/>
            </a:pPr>
            <a:r>
              <a:rPr lang="en"/>
              <a:t>        storage: "512GB SSD"</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reviews: [</a:t>
            </a:r>
            <a:endParaRPr/>
          </a:p>
          <a:p>
            <a:pPr indent="457200" lvl="0" marL="0" rtl="0" algn="l">
              <a:spcBef>
                <a:spcPts val="0"/>
              </a:spcBef>
              <a:spcAft>
                <a:spcPts val="0"/>
              </a:spcAft>
              <a:buNone/>
            </a:pPr>
            <a:r>
              <a:rPr lang="en"/>
              <a:t>{</a:t>
            </a:r>
            <a:r>
              <a:rPr lang="en"/>
              <a:t>user: "JohnDoe",rating: 4,comment: "Great performance"},</a:t>
            </a:r>
            <a:endParaRPr/>
          </a:p>
          <a:p>
            <a:pPr indent="0" lvl="0" marL="0" rtl="0" algn="l">
              <a:spcBef>
                <a:spcPts val="0"/>
              </a:spcBef>
              <a:spcAft>
                <a:spcPts val="0"/>
              </a:spcAft>
              <a:buNone/>
            </a:pPr>
            <a:r>
              <a:rPr lang="en"/>
              <a:t>         {user: "JaneSmith", rating: 5, comment: "Excellent build quality"}]</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9"/>
          <p:cNvSpPr txBox="1"/>
          <p:nvPr/>
        </p:nvSpPr>
        <p:spPr>
          <a:xfrm>
            <a:off x="0" y="0"/>
            <a:ext cx="60960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db.Products.insertOne({</a:t>
            </a:r>
            <a:endParaRPr/>
          </a:p>
          <a:p>
            <a:pPr indent="0" lvl="0" marL="0" rtl="0" algn="l">
              <a:spcBef>
                <a:spcPts val="0"/>
              </a:spcBef>
              <a:spcAft>
                <a:spcPts val="0"/>
              </a:spcAft>
              <a:buNone/>
            </a:pPr>
            <a:r>
              <a:rPr lang="en"/>
              <a:t>    productId: 2,</a:t>
            </a:r>
            <a:endParaRPr/>
          </a:p>
          <a:p>
            <a:pPr indent="0" lvl="0" marL="0" rtl="0" algn="l">
              <a:spcBef>
                <a:spcPts val="0"/>
              </a:spcBef>
              <a:spcAft>
                <a:spcPts val="0"/>
              </a:spcAft>
              <a:buNone/>
            </a:pPr>
            <a:r>
              <a:rPr lang="en"/>
              <a:t>    name: "Smartphone",</a:t>
            </a:r>
            <a:endParaRPr/>
          </a:p>
          <a:p>
            <a:pPr indent="0" lvl="0" marL="0" rtl="0" algn="l">
              <a:spcBef>
                <a:spcPts val="0"/>
              </a:spcBef>
              <a:spcAft>
                <a:spcPts val="0"/>
              </a:spcAft>
              <a:buNone/>
            </a:pPr>
            <a:r>
              <a:rPr lang="en"/>
              <a:t>    price: 800,</a:t>
            </a:r>
            <a:endParaRPr/>
          </a:p>
          <a:p>
            <a:pPr indent="0" lvl="0" marL="0" rtl="0" algn="l">
              <a:spcBef>
                <a:spcPts val="0"/>
              </a:spcBef>
              <a:spcAft>
                <a:spcPts val="0"/>
              </a:spcAft>
              <a:buNone/>
            </a:pPr>
            <a:r>
              <a:rPr lang="en"/>
              <a:t>    specifications: {</a:t>
            </a:r>
            <a:endParaRPr/>
          </a:p>
          <a:p>
            <a:pPr indent="0" lvl="0" marL="0" rtl="0" algn="l">
              <a:spcBef>
                <a:spcPts val="0"/>
              </a:spcBef>
              <a:spcAft>
                <a:spcPts val="0"/>
              </a:spcAft>
              <a:buNone/>
            </a:pPr>
            <a:r>
              <a:rPr lang="en"/>
              <a:t>        brand: "Brand B",</a:t>
            </a:r>
            <a:endParaRPr/>
          </a:p>
          <a:p>
            <a:pPr indent="0" lvl="0" marL="0" rtl="0" algn="l">
              <a:spcBef>
                <a:spcPts val="0"/>
              </a:spcBef>
              <a:spcAft>
                <a:spcPts val="0"/>
              </a:spcAft>
              <a:buNone/>
            </a:pPr>
            <a:r>
              <a:rPr lang="en"/>
              <a:t>        model: "B456",</a:t>
            </a:r>
            <a:endParaRPr/>
          </a:p>
          <a:p>
            <a:pPr indent="0" lvl="0" marL="0" rtl="0" algn="l">
              <a:spcBef>
                <a:spcPts val="0"/>
              </a:spcBef>
              <a:spcAft>
                <a:spcPts val="0"/>
              </a:spcAft>
              <a:buNone/>
            </a:pPr>
            <a:r>
              <a:rPr lang="en"/>
              <a:t>        processor: "Snapdragon 888",</a:t>
            </a:r>
            <a:endParaRPr/>
          </a:p>
          <a:p>
            <a:pPr indent="0" lvl="0" marL="0" rtl="0" algn="l">
              <a:spcBef>
                <a:spcPts val="0"/>
              </a:spcBef>
              <a:spcAft>
                <a:spcPts val="0"/>
              </a:spcAft>
              <a:buNone/>
            </a:pPr>
            <a:r>
              <a:rPr lang="en"/>
              <a:t>        RAM: "8GB",</a:t>
            </a:r>
            <a:endParaRPr/>
          </a:p>
          <a:p>
            <a:pPr indent="0" lvl="0" marL="0" rtl="0" algn="l">
              <a:spcBef>
                <a:spcPts val="0"/>
              </a:spcBef>
              <a:spcAft>
                <a:spcPts val="0"/>
              </a:spcAft>
              <a:buNone/>
            </a:pPr>
            <a:r>
              <a:rPr lang="en"/>
              <a:t>        storage: "128GB"</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reviews: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user: "Alice",</a:t>
            </a:r>
            <a:endParaRPr/>
          </a:p>
          <a:p>
            <a:pPr indent="0" lvl="0" marL="0" rtl="0" algn="l">
              <a:spcBef>
                <a:spcPts val="0"/>
              </a:spcBef>
              <a:spcAft>
                <a:spcPts val="0"/>
              </a:spcAft>
              <a:buNone/>
            </a:pPr>
            <a:r>
              <a:rPr lang="en"/>
              <a:t>            rating: 4,</a:t>
            </a:r>
            <a:endParaRPr/>
          </a:p>
          <a:p>
            <a:pPr indent="0" lvl="0" marL="0" rtl="0" algn="l">
              <a:spcBef>
                <a:spcPts val="0"/>
              </a:spcBef>
              <a:spcAft>
                <a:spcPts val="0"/>
              </a:spcAft>
              <a:buNone/>
            </a:pPr>
            <a:r>
              <a:rPr lang="en"/>
              <a:t>            comment: "Good value for money"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user: "Bob",</a:t>
            </a:r>
            <a:endParaRPr/>
          </a:p>
          <a:p>
            <a:pPr indent="0" lvl="0" marL="0" rtl="0" algn="l">
              <a:spcBef>
                <a:spcPts val="0"/>
              </a:spcBef>
              <a:spcAft>
                <a:spcPts val="0"/>
              </a:spcAft>
              <a:buNone/>
            </a:pPr>
            <a:r>
              <a:rPr lang="en"/>
              <a:t>            rating: 3,</a:t>
            </a:r>
            <a:endParaRPr/>
          </a:p>
          <a:p>
            <a:pPr indent="0" lvl="0" marL="0" rtl="0" algn="l">
              <a:spcBef>
                <a:spcPts val="0"/>
              </a:spcBef>
              <a:spcAft>
                <a:spcPts val="0"/>
              </a:spcAft>
              <a:buNone/>
            </a:pPr>
            <a:r>
              <a:rPr lang="en"/>
              <a:t>            comment: "Average battery life"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0"/>
          <p:cNvSpPr txBox="1"/>
          <p:nvPr/>
        </p:nvSpPr>
        <p:spPr>
          <a:xfrm>
            <a:off x="0" y="0"/>
            <a:ext cx="44358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Find all products.</a:t>
            </a:r>
            <a:endParaRPr b="1"/>
          </a:p>
          <a:p>
            <a:pPr indent="0" lvl="0" marL="0" rtl="0" algn="l">
              <a:spcBef>
                <a:spcPts val="0"/>
              </a:spcBef>
              <a:spcAft>
                <a:spcPts val="0"/>
              </a:spcAft>
              <a:buNone/>
            </a:pPr>
            <a:r>
              <a:rPr lang="en"/>
              <a:t>db.Products.find()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 a product by productId.</a:t>
            </a:r>
            <a:endParaRPr b="1"/>
          </a:p>
          <a:p>
            <a:pPr indent="0" lvl="0" marL="0" rtl="0" algn="l">
              <a:spcBef>
                <a:spcPts val="0"/>
              </a:spcBef>
              <a:spcAft>
                <a:spcPts val="0"/>
              </a:spcAft>
              <a:buNone/>
            </a:pPr>
            <a:r>
              <a:rPr lang="en"/>
              <a:t>db.Products.find({ productId: 1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 products with a price less than $1000.</a:t>
            </a:r>
            <a:endParaRPr b="1"/>
          </a:p>
          <a:p>
            <a:pPr indent="0" lvl="0" marL="0" rtl="0" algn="l">
              <a:spcBef>
                <a:spcPts val="0"/>
              </a:spcBef>
              <a:spcAft>
                <a:spcPts val="0"/>
              </a:spcAft>
              <a:buNone/>
            </a:pPr>
            <a:r>
              <a:rPr lang="en"/>
              <a:t>db.Products.find({ price: { $lt: 1000 }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 products with a specific specification.</a:t>
            </a:r>
            <a:endParaRPr b="1"/>
          </a:p>
          <a:p>
            <a:pPr indent="0" lvl="0" marL="0" rtl="0" algn="l">
              <a:spcBef>
                <a:spcPts val="0"/>
              </a:spcBef>
              <a:spcAft>
                <a:spcPts val="0"/>
              </a:spcAft>
              <a:buNone/>
            </a:pPr>
            <a:r>
              <a:rPr lang="en"/>
              <a:t>db.Products.find({ "specifications.brand": "Brand 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 products with a specific review rating.</a:t>
            </a:r>
            <a:endParaRPr b="1"/>
          </a:p>
          <a:p>
            <a:pPr indent="0" lvl="0" marL="0" rtl="0" algn="l">
              <a:spcBef>
                <a:spcPts val="0"/>
              </a:spcBef>
              <a:spcAft>
                <a:spcPts val="0"/>
              </a:spcAft>
              <a:buNone/>
            </a:pPr>
            <a:r>
              <a:rPr lang="en"/>
              <a:t>db.Products.find({ "reviews.rating": 5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Update: Modify Documents</a:t>
            </a:r>
            <a:endParaRPr b="1"/>
          </a:p>
          <a:p>
            <a:pPr indent="0" lvl="0" marL="0" rtl="0" algn="l">
              <a:spcBef>
                <a:spcPts val="0"/>
              </a:spcBef>
              <a:spcAft>
                <a:spcPts val="0"/>
              </a:spcAft>
              <a:buNone/>
            </a:pPr>
            <a:r>
              <a:rPr b="1" lang="en"/>
              <a:t>Update the price of a product</a:t>
            </a:r>
            <a:r>
              <a:rPr lang="en"/>
              <a:t>.</a:t>
            </a:r>
            <a:endParaRPr/>
          </a:p>
          <a:p>
            <a:pPr indent="0" lvl="0" marL="0" rtl="0" algn="l">
              <a:spcBef>
                <a:spcPts val="0"/>
              </a:spcBef>
              <a:spcAft>
                <a:spcPts val="0"/>
              </a:spcAft>
              <a:buNone/>
            </a:pPr>
            <a:r>
              <a:rPr lang="en"/>
              <a:t>db.Products.updateOne(</a:t>
            </a:r>
            <a:endParaRPr/>
          </a:p>
          <a:p>
            <a:pPr indent="0" lvl="0" marL="0" rtl="0" algn="l">
              <a:spcBef>
                <a:spcPts val="0"/>
              </a:spcBef>
              <a:spcAft>
                <a:spcPts val="0"/>
              </a:spcAft>
              <a:buNone/>
            </a:pPr>
            <a:r>
              <a:rPr lang="en"/>
              <a:t>    { productId: 1 },</a:t>
            </a:r>
            <a:endParaRPr/>
          </a:p>
          <a:p>
            <a:pPr indent="0" lvl="0" marL="0" rtl="0" algn="l">
              <a:spcBef>
                <a:spcPts val="0"/>
              </a:spcBef>
              <a:spcAft>
                <a:spcPts val="0"/>
              </a:spcAft>
              <a:buNone/>
            </a:pPr>
            <a:r>
              <a:rPr lang="en"/>
              <a:t>    { $set: { price: 1400 }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
        <p:nvSpPr>
          <p:cNvPr id="302" name="Google Shape;302;p60"/>
          <p:cNvSpPr txBox="1"/>
          <p:nvPr/>
        </p:nvSpPr>
        <p:spPr>
          <a:xfrm>
            <a:off x="4776000" y="0"/>
            <a:ext cx="43680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Add a new review to a product.</a:t>
            </a:r>
            <a:endParaRPr b="1">
              <a:solidFill>
                <a:schemeClr val="dk1"/>
              </a:solidFill>
            </a:endParaRPr>
          </a:p>
          <a:p>
            <a:pPr indent="0" lvl="0" marL="0" rtl="0" algn="l">
              <a:spcBef>
                <a:spcPts val="0"/>
              </a:spcBef>
              <a:spcAft>
                <a:spcPts val="0"/>
              </a:spcAft>
              <a:buNone/>
            </a:pPr>
            <a:r>
              <a:rPr lang="en">
                <a:solidFill>
                  <a:schemeClr val="dk1"/>
                </a:solidFill>
              </a:rPr>
              <a:t>db.Products.updateOne(</a:t>
            </a:r>
            <a:endParaRPr>
              <a:solidFill>
                <a:schemeClr val="dk1"/>
              </a:solidFill>
            </a:endParaRPr>
          </a:p>
          <a:p>
            <a:pPr indent="0" lvl="0" marL="0" rtl="0" algn="l">
              <a:spcBef>
                <a:spcPts val="0"/>
              </a:spcBef>
              <a:spcAft>
                <a:spcPts val="0"/>
              </a:spcAft>
              <a:buNone/>
            </a:pPr>
            <a:r>
              <a:rPr lang="en">
                <a:solidFill>
                  <a:schemeClr val="dk1"/>
                </a:solidFill>
              </a:rPr>
              <a:t>    { productId: 1 },</a:t>
            </a:r>
            <a:endParaRPr>
              <a:solidFill>
                <a:schemeClr val="dk1"/>
              </a:solidFill>
            </a:endParaRPr>
          </a:p>
          <a:p>
            <a:pPr indent="0" lvl="0" marL="0" rtl="0" algn="l">
              <a:spcBef>
                <a:spcPts val="0"/>
              </a:spcBef>
              <a:spcAft>
                <a:spcPts val="0"/>
              </a:spcAft>
              <a:buNone/>
            </a:pPr>
            <a:r>
              <a:rPr lang="en">
                <a:solidFill>
                  <a:schemeClr val="dk1"/>
                </a:solidFill>
              </a:rPr>
              <a:t>    { $push: { reviews: { user: "NewUser", rating: 4, comment: "Good laptop" } }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Update a specific review in a product.</a:t>
            </a:r>
            <a:endParaRPr b="1">
              <a:solidFill>
                <a:schemeClr val="dk1"/>
              </a:solidFill>
            </a:endParaRPr>
          </a:p>
          <a:p>
            <a:pPr indent="0" lvl="0" marL="0" rtl="0" algn="l">
              <a:spcBef>
                <a:spcPts val="0"/>
              </a:spcBef>
              <a:spcAft>
                <a:spcPts val="0"/>
              </a:spcAft>
              <a:buNone/>
            </a:pPr>
            <a:r>
              <a:rPr lang="en">
                <a:solidFill>
                  <a:schemeClr val="dk1"/>
                </a:solidFill>
              </a:rPr>
              <a:t>db.Products.updateOne(</a:t>
            </a:r>
            <a:endParaRPr>
              <a:solidFill>
                <a:schemeClr val="dk1"/>
              </a:solidFill>
            </a:endParaRPr>
          </a:p>
          <a:p>
            <a:pPr indent="0" lvl="0" marL="0" rtl="0" algn="l">
              <a:spcBef>
                <a:spcPts val="0"/>
              </a:spcBef>
              <a:spcAft>
                <a:spcPts val="0"/>
              </a:spcAft>
              <a:buNone/>
            </a:pPr>
            <a:r>
              <a:rPr lang="en">
                <a:solidFill>
                  <a:schemeClr val="dk1"/>
                </a:solidFill>
              </a:rPr>
              <a:t>    { productId: 2, "reviews.user": "Alice" },</a:t>
            </a:r>
            <a:endParaRPr>
              <a:solidFill>
                <a:schemeClr val="dk1"/>
              </a:solidFill>
            </a:endParaRPr>
          </a:p>
          <a:p>
            <a:pPr indent="0" lvl="0" marL="0" rtl="0" algn="l">
              <a:spcBef>
                <a:spcPts val="0"/>
              </a:spcBef>
              <a:spcAft>
                <a:spcPts val="0"/>
              </a:spcAft>
              <a:buNone/>
            </a:pPr>
            <a:r>
              <a:rPr lang="en">
                <a:solidFill>
                  <a:schemeClr val="dk1"/>
                </a:solidFill>
              </a:rPr>
              <a:t>    { $set: { "reviews.$.comment": "Excellent value for money" }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Update multiple documents.</a:t>
            </a:r>
            <a:endParaRPr b="1">
              <a:solidFill>
                <a:schemeClr val="dk1"/>
              </a:solidFill>
            </a:endParaRPr>
          </a:p>
          <a:p>
            <a:pPr indent="0" lvl="0" marL="0" rtl="0" algn="l">
              <a:spcBef>
                <a:spcPts val="0"/>
              </a:spcBef>
              <a:spcAft>
                <a:spcPts val="0"/>
              </a:spcAft>
              <a:buNone/>
            </a:pPr>
            <a:r>
              <a:rPr lang="en">
                <a:solidFill>
                  <a:schemeClr val="dk1"/>
                </a:solidFill>
              </a:rPr>
              <a:t>db.Products.updateMany(</a:t>
            </a:r>
            <a:endParaRPr>
              <a:solidFill>
                <a:schemeClr val="dk1"/>
              </a:solidFill>
            </a:endParaRPr>
          </a:p>
          <a:p>
            <a:pPr indent="0" lvl="0" marL="0" rtl="0" algn="l">
              <a:spcBef>
                <a:spcPts val="0"/>
              </a:spcBef>
              <a:spcAft>
                <a:spcPts val="0"/>
              </a:spcAft>
              <a:buNone/>
            </a:pPr>
            <a:r>
              <a:rPr lang="en">
                <a:solidFill>
                  <a:schemeClr val="dk1"/>
                </a:solidFill>
              </a:rPr>
              <a:t>    { "specifications.brand": "Brand B" },</a:t>
            </a:r>
            <a:endParaRPr>
              <a:solidFill>
                <a:schemeClr val="dk1"/>
              </a:solidFill>
            </a:endParaRPr>
          </a:p>
          <a:p>
            <a:pPr indent="0" lvl="0" marL="0" rtl="0" algn="l">
              <a:spcBef>
                <a:spcPts val="0"/>
              </a:spcBef>
              <a:spcAft>
                <a:spcPts val="0"/>
              </a:spcAft>
              <a:buNone/>
            </a:pPr>
            <a:r>
              <a:rPr lang="en">
                <a:solidFill>
                  <a:schemeClr val="dk1"/>
                </a:solidFill>
              </a:rPr>
              <a:t>    { $set: { price: 850 }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Delete: Remove Documents</a:t>
            </a:r>
            <a:endParaRPr b="1">
              <a:solidFill>
                <a:schemeClr val="dk1"/>
              </a:solidFill>
            </a:endParaRPr>
          </a:p>
          <a:p>
            <a:pPr indent="0" lvl="0" marL="0" rtl="0" algn="l">
              <a:spcBef>
                <a:spcPts val="0"/>
              </a:spcBef>
              <a:spcAft>
                <a:spcPts val="0"/>
              </a:spcAft>
              <a:buNone/>
            </a:pPr>
            <a:r>
              <a:rPr lang="en">
                <a:solidFill>
                  <a:schemeClr val="dk1"/>
                </a:solidFill>
              </a:rPr>
              <a:t>Delete a product by productId.</a:t>
            </a:r>
            <a:endParaRPr>
              <a:solidFill>
                <a:schemeClr val="dk1"/>
              </a:solidFill>
            </a:endParaRPr>
          </a:p>
          <a:p>
            <a:pPr indent="0" lvl="0" marL="0" rtl="0" algn="l">
              <a:spcBef>
                <a:spcPts val="0"/>
              </a:spcBef>
              <a:spcAft>
                <a:spcPts val="0"/>
              </a:spcAft>
              <a:buNone/>
            </a:pPr>
            <a:r>
              <a:rPr lang="en">
                <a:solidFill>
                  <a:schemeClr val="dk1"/>
                </a:solidFill>
              </a:rPr>
              <a:t>db.Products.deleteOne({ productId: 2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303" name="Google Shape;303;p60"/>
          <p:cNvCxnSpPr/>
          <p:nvPr/>
        </p:nvCxnSpPr>
        <p:spPr>
          <a:xfrm>
            <a:off x="4435925" y="-13600"/>
            <a:ext cx="54300" cy="51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1"/>
          <p:cNvSpPr txBox="1"/>
          <p:nvPr/>
        </p:nvSpPr>
        <p:spPr>
          <a:xfrm>
            <a:off x="95100" y="1156625"/>
            <a:ext cx="9048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Delete products with a specific specification.</a:t>
            </a:r>
            <a:endParaRPr>
              <a:solidFill>
                <a:schemeClr val="dk1"/>
              </a:solidFill>
            </a:endParaRPr>
          </a:p>
          <a:p>
            <a:pPr indent="0" lvl="0" marL="0" rtl="0" algn="l">
              <a:spcBef>
                <a:spcPts val="0"/>
              </a:spcBef>
              <a:spcAft>
                <a:spcPts val="0"/>
              </a:spcAft>
              <a:buNone/>
            </a:pPr>
            <a:r>
              <a:rPr lang="en">
                <a:solidFill>
                  <a:schemeClr val="dk1"/>
                </a:solidFill>
              </a:rPr>
              <a:t>db.Products.deleteMany({ "specifications.brand": "Brand 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Delete a specific review from a product.</a:t>
            </a:r>
            <a:endParaRPr>
              <a:solidFill>
                <a:schemeClr val="dk1"/>
              </a:solidFill>
            </a:endParaRPr>
          </a:p>
          <a:p>
            <a:pPr indent="0" lvl="0" marL="0" rtl="0" algn="l">
              <a:spcBef>
                <a:spcPts val="0"/>
              </a:spcBef>
              <a:spcAft>
                <a:spcPts val="0"/>
              </a:spcAft>
              <a:buNone/>
            </a:pPr>
            <a:r>
              <a:rPr lang="en">
                <a:solidFill>
                  <a:schemeClr val="dk1"/>
                </a:solidFill>
              </a:rPr>
              <a:t>db.Products.updateOne(</a:t>
            </a:r>
            <a:endParaRPr>
              <a:solidFill>
                <a:schemeClr val="dk1"/>
              </a:solidFill>
            </a:endParaRPr>
          </a:p>
          <a:p>
            <a:pPr indent="0" lvl="0" marL="0" rtl="0" algn="l">
              <a:spcBef>
                <a:spcPts val="0"/>
              </a:spcBef>
              <a:spcAft>
                <a:spcPts val="0"/>
              </a:spcAft>
              <a:buNone/>
            </a:pPr>
            <a:r>
              <a:rPr lang="en">
                <a:solidFill>
                  <a:schemeClr val="dk1"/>
                </a:solidFill>
              </a:rPr>
              <a:t>    { productId: 1 },</a:t>
            </a:r>
            <a:endParaRPr>
              <a:solidFill>
                <a:schemeClr val="dk1"/>
              </a:solidFill>
            </a:endParaRPr>
          </a:p>
          <a:p>
            <a:pPr indent="0" lvl="0" marL="0" rtl="0" algn="l">
              <a:spcBef>
                <a:spcPts val="0"/>
              </a:spcBef>
              <a:spcAft>
                <a:spcPts val="0"/>
              </a:spcAft>
              <a:buNone/>
            </a:pPr>
            <a:r>
              <a:rPr lang="en">
                <a:solidFill>
                  <a:schemeClr val="dk1"/>
                </a:solidFill>
              </a:rPr>
              <a:t>    { $pull: { reviews: { user: "JohnDoe" } }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Update: JohnDoe's Rating</a:t>
            </a:r>
            <a:endParaRPr>
              <a:solidFill>
                <a:schemeClr val="dk1"/>
              </a:solidFill>
            </a:endParaRPr>
          </a:p>
          <a:p>
            <a:pPr indent="0" lvl="0" marL="0" rtl="0" algn="l">
              <a:spcBef>
                <a:spcPts val="0"/>
              </a:spcBef>
              <a:spcAft>
                <a:spcPts val="0"/>
              </a:spcAft>
              <a:buNone/>
            </a:pPr>
            <a:r>
              <a:rPr lang="en">
                <a:solidFill>
                  <a:schemeClr val="dk1"/>
                </a:solidFill>
              </a:rPr>
              <a:t> db.Products.update({"reviews.user":"JohnDoe"},{$set:{"reviews.0.rating":4.9}});</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638100" y="152400"/>
            <a:ext cx="7867805"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2"/>
          <p:cNvSpPr txBox="1"/>
          <p:nvPr/>
        </p:nvSpPr>
        <p:spPr>
          <a:xfrm>
            <a:off x="0" y="0"/>
            <a:ext cx="84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314" name="Google Shape;314;p62"/>
          <p:cNvSpPr txBox="1"/>
          <p:nvPr/>
        </p:nvSpPr>
        <p:spPr>
          <a:xfrm>
            <a:off x="0" y="0"/>
            <a:ext cx="9144000" cy="572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PROJECTIONS: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find(),sort(),limit(),0/1,skip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//hide only _id, allowed to give 0 to _id property alone</a:t>
            </a:r>
            <a:endParaRPr sz="1800"/>
          </a:p>
          <a:p>
            <a:pPr indent="0" lvl="0" marL="0" rtl="0" algn="l">
              <a:spcBef>
                <a:spcPts val="0"/>
              </a:spcBef>
              <a:spcAft>
                <a:spcPts val="0"/>
              </a:spcAft>
              <a:buNone/>
            </a:pPr>
            <a:r>
              <a:rPr lang="en" sz="1800"/>
              <a:t>db.Employees.find({},{_id:0,firstname:1,lastname:1,age:1,languages:1});</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MongoServerError: Cannot do exclusion on field languages in inclusion projection--&gt; Exclusively we cant set 0 for the fields except _id.</a:t>
            </a:r>
            <a:endParaRPr sz="1800"/>
          </a:p>
          <a:p>
            <a:pPr indent="0" lvl="0" marL="0" rtl="0" algn="l">
              <a:spcBef>
                <a:spcPts val="0"/>
              </a:spcBef>
              <a:spcAft>
                <a:spcPts val="0"/>
              </a:spcAft>
              <a:buNone/>
            </a:pPr>
            <a:r>
              <a:rPr lang="en" sz="1800"/>
              <a:t>If you dont want to view that field, better not to mention it</a:t>
            </a:r>
            <a:endParaRPr sz="1800"/>
          </a:p>
          <a:p>
            <a:pPr indent="0" lvl="0" marL="0" rtl="0" algn="l">
              <a:spcBef>
                <a:spcPts val="0"/>
              </a:spcBef>
              <a:spcAft>
                <a:spcPts val="0"/>
              </a:spcAft>
              <a:buNone/>
            </a:pPr>
            <a:r>
              <a:rPr lang="en" sz="1800"/>
              <a:t>If you dont want to retrieve _id-&gt; mention 0, if we have not included _id in the command or if we keep _id:1 -&gt; it will be always retrieved.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Sort </a:t>
            </a:r>
            <a:r>
              <a:rPr lang="en" sz="1800"/>
              <a:t>-&gt; asc, dec</a:t>
            </a:r>
            <a:endParaRPr sz="1800"/>
          </a:p>
          <a:p>
            <a:pPr indent="0" lvl="0" marL="0" rtl="0" algn="l">
              <a:spcBef>
                <a:spcPts val="0"/>
              </a:spcBef>
              <a:spcAft>
                <a:spcPts val="0"/>
              </a:spcAft>
              <a:buNone/>
            </a:pPr>
            <a:r>
              <a:rPr lang="en" sz="1800"/>
              <a:t>db.Employees.find().sort({firstname:1}); //ascending order of names</a:t>
            </a:r>
            <a:endParaRPr sz="1800"/>
          </a:p>
          <a:p>
            <a:pPr indent="0" lvl="0" marL="0" rtl="0" algn="l">
              <a:spcBef>
                <a:spcPts val="0"/>
              </a:spcBef>
              <a:spcAft>
                <a:spcPts val="0"/>
              </a:spcAft>
              <a:buNone/>
            </a:pPr>
            <a:r>
              <a:rPr lang="en" sz="1800"/>
              <a:t>db.Employees.find().sort({lastname:-1}); //decending order of names</a:t>
            </a:r>
            <a:endParaRPr sz="1800"/>
          </a:p>
          <a:p>
            <a:pPr indent="0" lvl="0" marL="0" rtl="0" algn="l">
              <a:spcBef>
                <a:spcPts val="0"/>
              </a:spcBef>
              <a:spcAft>
                <a:spcPts val="0"/>
              </a:spcAft>
              <a:buNone/>
            </a:pPr>
            <a:r>
              <a:rPr lang="en" sz="1800"/>
              <a:t>db.Employees.find().sort({age:-1});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3"/>
          <p:cNvSpPr txBox="1"/>
          <p:nvPr/>
        </p:nvSpPr>
        <p:spPr>
          <a:xfrm>
            <a:off x="74850" y="353775"/>
            <a:ext cx="89943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limit </a:t>
            </a:r>
            <a:r>
              <a:rPr lang="en" sz="1700">
                <a:solidFill>
                  <a:schemeClr val="dk1"/>
                </a:solidFill>
              </a:rPr>
              <a:t>-&gt; retrieve first range of fields, based on insersion order - retrieve first 3 records/5 record</a:t>
            </a:r>
            <a:endParaRPr sz="1700">
              <a:solidFill>
                <a:schemeClr val="dk1"/>
              </a:solidFill>
            </a:endParaRPr>
          </a:p>
          <a:p>
            <a:pPr indent="0" lvl="0" marL="0" rtl="0" algn="l">
              <a:spcBef>
                <a:spcPts val="0"/>
              </a:spcBef>
              <a:spcAft>
                <a:spcPts val="0"/>
              </a:spcAft>
              <a:buNone/>
            </a:pPr>
            <a:r>
              <a:rPr lang="en" sz="1700">
                <a:solidFill>
                  <a:schemeClr val="dk1"/>
                </a:solidFill>
              </a:rPr>
              <a:t>1,2,3,4,5,6,7,8,9</a:t>
            </a:r>
            <a:endParaRPr sz="1700">
              <a:solidFill>
                <a:schemeClr val="dk1"/>
              </a:solidFill>
            </a:endParaRPr>
          </a:p>
          <a:p>
            <a:pPr indent="0" lvl="0" marL="0" rtl="0" algn="l">
              <a:spcBef>
                <a:spcPts val="0"/>
              </a:spcBef>
              <a:spcAft>
                <a:spcPts val="0"/>
              </a:spcAft>
              <a:buNone/>
            </a:pPr>
            <a:r>
              <a:rPr lang="en" sz="1700">
                <a:solidFill>
                  <a:schemeClr val="dk1"/>
                </a:solidFill>
              </a:rPr>
              <a:t>db.Employees.find().limit(5);</a:t>
            </a:r>
            <a:endParaRPr sz="1700">
              <a:solidFill>
                <a:schemeClr val="dk1"/>
              </a:solidFill>
            </a:endParaRPr>
          </a:p>
          <a:p>
            <a:pPr indent="0" lvl="0" marL="0" rtl="0" algn="l">
              <a:spcBef>
                <a:spcPts val="0"/>
              </a:spcBef>
              <a:spcAft>
                <a:spcPts val="0"/>
              </a:spcAft>
              <a:buNone/>
            </a:pPr>
            <a:r>
              <a:rPr lang="en" sz="1700">
                <a:solidFill>
                  <a:schemeClr val="dk1"/>
                </a:solidFill>
              </a:rPr>
              <a:t>1,2,3,4,5</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chemeClr val="dk1"/>
                </a:solidFill>
              </a:rPr>
              <a:t>Skip</a:t>
            </a:r>
            <a:r>
              <a:rPr lang="en" sz="1700">
                <a:solidFill>
                  <a:schemeClr val="dk1"/>
                </a:solidFill>
              </a:rPr>
              <a:t>-&gt; retrieve the balance records leaving first range of records, based on insersion order - leave first 3 records and retrieve the balance</a:t>
            </a:r>
            <a:endParaRPr sz="1700">
              <a:solidFill>
                <a:schemeClr val="dk1"/>
              </a:solidFill>
            </a:endParaRPr>
          </a:p>
          <a:p>
            <a:pPr indent="0" lvl="0" marL="0" rtl="0" algn="l">
              <a:spcBef>
                <a:spcPts val="0"/>
              </a:spcBef>
              <a:spcAft>
                <a:spcPts val="0"/>
              </a:spcAft>
              <a:buNone/>
            </a:pPr>
            <a:r>
              <a:rPr lang="en" sz="1700">
                <a:solidFill>
                  <a:schemeClr val="dk1"/>
                </a:solidFill>
              </a:rPr>
              <a:t>1,2,3,4,5,6,7,8,9</a:t>
            </a:r>
            <a:endParaRPr sz="1700">
              <a:solidFill>
                <a:schemeClr val="dk1"/>
              </a:solidFill>
            </a:endParaRPr>
          </a:p>
          <a:p>
            <a:pPr indent="0" lvl="0" marL="0" rtl="0" algn="l">
              <a:spcBef>
                <a:spcPts val="0"/>
              </a:spcBef>
              <a:spcAft>
                <a:spcPts val="0"/>
              </a:spcAft>
              <a:buNone/>
            </a:pPr>
            <a:r>
              <a:rPr lang="en" sz="1700">
                <a:solidFill>
                  <a:schemeClr val="dk1"/>
                </a:solidFill>
              </a:rPr>
              <a:t>db.Employees.find().skip(3);</a:t>
            </a:r>
            <a:endParaRPr sz="1700">
              <a:solidFill>
                <a:schemeClr val="dk1"/>
              </a:solidFill>
            </a:endParaRPr>
          </a:p>
          <a:p>
            <a:pPr indent="0" lvl="0" marL="0" rtl="0" algn="l">
              <a:spcBef>
                <a:spcPts val="0"/>
              </a:spcBef>
              <a:spcAft>
                <a:spcPts val="0"/>
              </a:spcAft>
              <a:buNone/>
            </a:pPr>
            <a:r>
              <a:rPr lang="en" sz="1700">
                <a:solidFill>
                  <a:schemeClr val="dk1"/>
                </a:solidFill>
              </a:rPr>
              <a:t>4,5,6,7,8,9</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retrieve the 3rd to 7th document based on insersion order </a:t>
            </a:r>
            <a:endParaRPr sz="1700">
              <a:solidFill>
                <a:schemeClr val="dk1"/>
              </a:solidFill>
            </a:endParaRPr>
          </a:p>
          <a:p>
            <a:pPr indent="0" lvl="0" marL="0" rtl="0" algn="l">
              <a:spcBef>
                <a:spcPts val="0"/>
              </a:spcBef>
              <a:spcAft>
                <a:spcPts val="0"/>
              </a:spcAft>
              <a:buNone/>
            </a:pPr>
            <a:r>
              <a:rPr lang="en" sz="1700">
                <a:solidFill>
                  <a:schemeClr val="dk1"/>
                </a:solidFill>
              </a:rPr>
              <a:t>1,2,3,4</a:t>
            </a:r>
            <a:endParaRPr sz="1700">
              <a:solidFill>
                <a:schemeClr val="dk1"/>
              </a:solidFill>
            </a:endParaRPr>
          </a:p>
          <a:p>
            <a:pPr indent="0" lvl="0" marL="0" rtl="0" algn="l">
              <a:spcBef>
                <a:spcPts val="0"/>
              </a:spcBef>
              <a:spcAft>
                <a:spcPts val="0"/>
              </a:spcAft>
              <a:buNone/>
            </a:pPr>
            <a:r>
              <a:rPr lang="en" sz="1700">
                <a:solidFill>
                  <a:schemeClr val="dk1"/>
                </a:solidFill>
              </a:rPr>
              <a:t>db.Employees.find().skip(2).limit(5);</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4"/>
          <p:cNvSpPr txBox="1"/>
          <p:nvPr/>
        </p:nvSpPr>
        <p:spPr>
          <a:xfrm>
            <a:off x="0" y="0"/>
            <a:ext cx="9212100" cy="58800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b="1" lang="en" sz="2000"/>
              <a:t>AGGREGATION </a:t>
            </a:r>
            <a:endParaRPr b="1" sz="2000"/>
          </a:p>
          <a:p>
            <a:pPr indent="0" lvl="0" marL="0" rtl="0" algn="l">
              <a:spcBef>
                <a:spcPts val="0"/>
              </a:spcBef>
              <a:spcAft>
                <a:spcPts val="0"/>
              </a:spcAft>
              <a:buNone/>
            </a:pPr>
            <a:r>
              <a:t/>
            </a:r>
            <a:endParaRPr/>
          </a:p>
          <a:p>
            <a:pPr indent="0" lvl="0" marL="0" rtl="0" algn="l">
              <a:spcBef>
                <a:spcPts val="0"/>
              </a:spcBef>
              <a:spcAft>
                <a:spcPts val="0"/>
              </a:spcAft>
              <a:buNone/>
            </a:pPr>
            <a:r>
              <a:rPr lang="en"/>
              <a:t>- FRAMEWORK OF MONGODB FOR COMPLEX QUERIES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Retrieve the persons whose age is 18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var pipeline = [{$match:{age:18}}];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db.Employees.aggregate(pipeline);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$group - retrieve group of documents based on group of conditions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-&gt; sum of 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var pipe1 = [{$group:{_id:"P123",totalAges:{$sum:"$age"}}}];</a:t>
            </a:r>
            <a:endParaRPr/>
          </a:p>
          <a:p>
            <a:pPr indent="0" lvl="0" marL="0" rtl="0" algn="l">
              <a:spcBef>
                <a:spcPts val="0"/>
              </a:spcBef>
              <a:spcAft>
                <a:spcPts val="0"/>
              </a:spcAft>
              <a:buClr>
                <a:schemeClr val="dk1"/>
              </a:buClr>
              <a:buSzPts val="1100"/>
              <a:buFont typeface="Arial"/>
              <a:buNone/>
            </a:pPr>
            <a:r>
              <a:rPr lang="en"/>
              <a:t>db.Employees.aggregate(pipe1);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-&gt; min, max,avg age for all the employees: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var pipe2 = [{$group:{_id:"P123",totalAges:{$sum:"$age"}, maxAge:{$max:"$age"}, minAge:{$min:"$age"}, avgAge:{$avg:"$age"},}}];</a:t>
            </a:r>
            <a:endParaRPr/>
          </a:p>
          <a:p>
            <a:pPr indent="0" lvl="0" marL="0" rtl="0" algn="l">
              <a:spcBef>
                <a:spcPts val="0"/>
              </a:spcBef>
              <a:spcAft>
                <a:spcPts val="0"/>
              </a:spcAft>
              <a:buClr>
                <a:schemeClr val="dk1"/>
              </a:buClr>
              <a:buSzPts val="1100"/>
              <a:buFont typeface="Arial"/>
              <a:buNone/>
            </a:pPr>
            <a:r>
              <a:rPr lang="en"/>
              <a:t>db.Employees.aggregate(pipe2);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5"/>
          <p:cNvSpPr txBox="1"/>
          <p:nvPr/>
        </p:nvSpPr>
        <p:spPr>
          <a:xfrm>
            <a:off x="0" y="0"/>
            <a:ext cx="90078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 Find the group of people who has the same age----&gt; {$sum:1}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var pipe3 = [{$group:{_id:"$age",countAge: {$sum:1}}}];</a:t>
            </a:r>
            <a:endParaRPr>
              <a:solidFill>
                <a:schemeClr val="dk1"/>
              </a:solidFill>
            </a:endParaRPr>
          </a:p>
          <a:p>
            <a:pPr indent="0" lvl="0" marL="0" rtl="0" algn="l">
              <a:spcBef>
                <a:spcPts val="0"/>
              </a:spcBef>
              <a:spcAft>
                <a:spcPts val="0"/>
              </a:spcAft>
              <a:buNone/>
            </a:pPr>
            <a:r>
              <a:rPr lang="en">
                <a:solidFill>
                  <a:schemeClr val="dk1"/>
                </a:solidFill>
              </a:rPr>
              <a:t>db.Employees.aggregate(pipe3);</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$match -&gt; finds the document with required detail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 Find the students who knows c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var pipe4 = [{$match:{"languages":"c"}}];</a:t>
            </a:r>
            <a:endParaRPr>
              <a:solidFill>
                <a:schemeClr val="dk1"/>
              </a:solidFill>
            </a:endParaRPr>
          </a:p>
          <a:p>
            <a:pPr indent="0" lvl="0" marL="0" rtl="0" algn="l">
              <a:spcBef>
                <a:spcPts val="0"/>
              </a:spcBef>
              <a:spcAft>
                <a:spcPts val="0"/>
              </a:spcAft>
              <a:buNone/>
            </a:pPr>
            <a:r>
              <a:rPr lang="en">
                <a:solidFill>
                  <a:schemeClr val="dk1"/>
                </a:solidFill>
              </a:rPr>
              <a:t>db.Employees.aggregate(pipe4);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lastname ends with c- case insensitive</a:t>
            </a:r>
            <a:endParaRPr>
              <a:solidFill>
                <a:schemeClr val="dk1"/>
              </a:solidFill>
            </a:endParaRPr>
          </a:p>
          <a:p>
            <a:pPr indent="0" lvl="0" marL="0" rtl="0" algn="l">
              <a:spcBef>
                <a:spcPts val="0"/>
              </a:spcBef>
              <a:spcAft>
                <a:spcPts val="0"/>
              </a:spcAft>
              <a:buNone/>
            </a:pPr>
            <a:r>
              <a:rPr lang="en">
                <a:solidFill>
                  <a:schemeClr val="dk1"/>
                </a:solidFill>
              </a:rPr>
              <a:t>var pipe 11 = [{$match:{"lastname":/c$/i}}];</a:t>
            </a:r>
            <a:endParaRPr>
              <a:solidFill>
                <a:schemeClr val="dk1"/>
              </a:solidFill>
            </a:endParaRPr>
          </a:p>
          <a:p>
            <a:pPr indent="0" lvl="0" marL="0" rtl="0" algn="l">
              <a:spcBef>
                <a:spcPts val="0"/>
              </a:spcBef>
              <a:spcAft>
                <a:spcPts val="0"/>
              </a:spcAft>
              <a:buNone/>
            </a:pPr>
            <a:r>
              <a:rPr lang="en">
                <a:solidFill>
                  <a:schemeClr val="dk1"/>
                </a:solidFill>
              </a:rPr>
              <a:t>db.Employees.aggregate(pipe11);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lastname starts with c- case insensitive</a:t>
            </a:r>
            <a:endParaRPr>
              <a:solidFill>
                <a:schemeClr val="dk1"/>
              </a:solidFill>
            </a:endParaRPr>
          </a:p>
          <a:p>
            <a:pPr indent="0" lvl="0" marL="0" rtl="0" algn="l">
              <a:spcBef>
                <a:spcPts val="0"/>
              </a:spcBef>
              <a:spcAft>
                <a:spcPts val="0"/>
              </a:spcAft>
              <a:buNone/>
            </a:pPr>
            <a:r>
              <a:rPr lang="en">
                <a:solidFill>
                  <a:schemeClr val="dk1"/>
                </a:solidFill>
              </a:rPr>
              <a:t>var pipe 11 = [{$match:{"lastname":/^c/i}}];</a:t>
            </a:r>
            <a:endParaRPr>
              <a:solidFill>
                <a:schemeClr val="dk1"/>
              </a:solidFill>
            </a:endParaRPr>
          </a:p>
          <a:p>
            <a:pPr indent="0" lvl="0" marL="0" rtl="0" algn="l">
              <a:spcBef>
                <a:spcPts val="0"/>
              </a:spcBef>
              <a:spcAft>
                <a:spcPts val="0"/>
              </a:spcAft>
              <a:buNone/>
            </a:pPr>
            <a:r>
              <a:rPr lang="en">
                <a:solidFill>
                  <a:schemeClr val="dk1"/>
                </a:solidFill>
              </a:rPr>
              <a:t>db.Employees.aggregate(pipe11);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lastname ends with c- case sensitive</a:t>
            </a:r>
            <a:endParaRPr>
              <a:solidFill>
                <a:schemeClr val="dk1"/>
              </a:solidFill>
            </a:endParaRPr>
          </a:p>
          <a:p>
            <a:pPr indent="0" lvl="0" marL="0" rtl="0" algn="l">
              <a:spcBef>
                <a:spcPts val="0"/>
              </a:spcBef>
              <a:spcAft>
                <a:spcPts val="0"/>
              </a:spcAft>
              <a:buNone/>
            </a:pPr>
            <a:r>
              <a:rPr lang="en">
                <a:solidFill>
                  <a:schemeClr val="dk1"/>
                </a:solidFill>
              </a:rPr>
              <a:t>var pipe 11 = [{$match:{"lastname":/c$/}}];</a:t>
            </a:r>
            <a:endParaRPr>
              <a:solidFill>
                <a:schemeClr val="dk1"/>
              </a:solidFill>
            </a:endParaRPr>
          </a:p>
          <a:p>
            <a:pPr indent="0" lvl="0" marL="0" rtl="0" algn="l">
              <a:spcBef>
                <a:spcPts val="0"/>
              </a:spcBef>
              <a:spcAft>
                <a:spcPts val="0"/>
              </a:spcAft>
              <a:buNone/>
            </a:pPr>
            <a:r>
              <a:rPr lang="en">
                <a:solidFill>
                  <a:schemeClr val="dk1"/>
                </a:solidFill>
              </a:rPr>
              <a:t>db.Employees.aggregate(pipe12);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6"/>
          <p:cNvSpPr txBox="1"/>
          <p:nvPr/>
        </p:nvSpPr>
        <p:spPr>
          <a:xfrm>
            <a:off x="0" y="0"/>
            <a:ext cx="9144000" cy="578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lastname contain e - case sensitive</a:t>
            </a:r>
            <a:endParaRPr>
              <a:solidFill>
                <a:schemeClr val="dk1"/>
              </a:solidFill>
            </a:endParaRPr>
          </a:p>
          <a:p>
            <a:pPr indent="0" lvl="0" marL="0" rtl="0" algn="l">
              <a:spcBef>
                <a:spcPts val="0"/>
              </a:spcBef>
              <a:spcAft>
                <a:spcPts val="0"/>
              </a:spcAft>
              <a:buNone/>
            </a:pPr>
            <a:r>
              <a:rPr lang="en">
                <a:solidFill>
                  <a:schemeClr val="dk1"/>
                </a:solidFill>
              </a:rPr>
              <a:t>var pipe 11 = [{$match:{"lastname":/e/i}}];</a:t>
            </a:r>
            <a:endParaRPr>
              <a:solidFill>
                <a:schemeClr val="dk1"/>
              </a:solidFill>
            </a:endParaRPr>
          </a:p>
          <a:p>
            <a:pPr indent="0" lvl="0" marL="0" rtl="0" algn="l">
              <a:spcBef>
                <a:spcPts val="0"/>
              </a:spcBef>
              <a:spcAft>
                <a:spcPts val="0"/>
              </a:spcAft>
              <a:buNone/>
            </a:pPr>
            <a:r>
              <a:rPr lang="en">
                <a:solidFill>
                  <a:schemeClr val="dk1"/>
                </a:solidFill>
              </a:rPr>
              <a:t>db.Employees.aggregate(pipe12);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$limit -&gt; how many number of documents you want based on the search (shows result starting from first)</a:t>
            </a:r>
            <a:endParaRPr>
              <a:solidFill>
                <a:schemeClr val="dk1"/>
              </a:solidFill>
            </a:endParaRPr>
          </a:p>
          <a:p>
            <a:pPr indent="0" lvl="0" marL="0" rtl="0" algn="l">
              <a:spcBef>
                <a:spcPts val="0"/>
              </a:spcBef>
              <a:spcAft>
                <a:spcPts val="0"/>
              </a:spcAft>
              <a:buNone/>
            </a:pPr>
            <a:r>
              <a:rPr lang="en">
                <a:solidFill>
                  <a:schemeClr val="dk1"/>
                </a:solidFill>
              </a:rPr>
              <a:t> First member of 18 years age:</a:t>
            </a:r>
            <a:endParaRPr>
              <a:solidFill>
                <a:schemeClr val="dk1"/>
              </a:solidFill>
            </a:endParaRPr>
          </a:p>
          <a:p>
            <a:pPr indent="0" lvl="0" marL="0" rtl="0" algn="l">
              <a:spcBef>
                <a:spcPts val="0"/>
              </a:spcBef>
              <a:spcAft>
                <a:spcPts val="0"/>
              </a:spcAft>
              <a:buNone/>
            </a:pPr>
            <a:r>
              <a:rPr lang="en">
                <a:solidFill>
                  <a:schemeClr val="dk1"/>
                </a:solidFill>
              </a:rPr>
              <a:t>var pipe5 = [{$match:{"age":18}},{$limit:1}];</a:t>
            </a:r>
            <a:endParaRPr>
              <a:solidFill>
                <a:schemeClr val="dk1"/>
              </a:solidFill>
            </a:endParaRPr>
          </a:p>
          <a:p>
            <a:pPr indent="0" lvl="0" marL="0" rtl="0" algn="l">
              <a:spcBef>
                <a:spcPts val="0"/>
              </a:spcBef>
              <a:spcAft>
                <a:spcPts val="0"/>
              </a:spcAft>
              <a:buNone/>
            </a:pPr>
            <a:r>
              <a:rPr lang="en">
                <a:solidFill>
                  <a:schemeClr val="dk1"/>
                </a:solidFill>
              </a:rPr>
              <a:t>db.Employees.aggregate(pipe5);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 $lt -&gt; greater than, lesser than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db.Employees.find({age:{$lte:19}});</a:t>
            </a:r>
            <a:endParaRPr>
              <a:solidFill>
                <a:schemeClr val="dk1"/>
              </a:solidFill>
            </a:endParaRPr>
          </a:p>
          <a:p>
            <a:pPr indent="0" lvl="0" marL="0" rtl="0" algn="l">
              <a:spcBef>
                <a:spcPts val="0"/>
              </a:spcBef>
              <a:spcAft>
                <a:spcPts val="0"/>
              </a:spcAft>
              <a:buNone/>
            </a:pPr>
            <a:r>
              <a:rPr lang="en">
                <a:solidFill>
                  <a:schemeClr val="dk1"/>
                </a:solidFill>
              </a:rPr>
              <a:t>db.Employees.find({age:{$gte:20}});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$skip -&gt;how many number of documents you want to leave based on the search (shows result starting from first)</a:t>
            </a:r>
            <a:endParaRPr>
              <a:solidFill>
                <a:schemeClr val="dk1"/>
              </a:solidFill>
            </a:endParaRPr>
          </a:p>
          <a:p>
            <a:pPr indent="0" lvl="0" marL="0" rtl="0" algn="l">
              <a:spcBef>
                <a:spcPts val="0"/>
              </a:spcBef>
              <a:spcAft>
                <a:spcPts val="0"/>
              </a:spcAft>
              <a:buNone/>
            </a:pPr>
            <a:r>
              <a:rPr lang="en">
                <a:solidFill>
                  <a:schemeClr val="dk1"/>
                </a:solidFill>
              </a:rPr>
              <a:t>find the people with 18 years excluding first 2 members</a:t>
            </a:r>
            <a:endParaRPr>
              <a:solidFill>
                <a:schemeClr val="dk1"/>
              </a:solidFill>
            </a:endParaRPr>
          </a:p>
          <a:p>
            <a:pPr indent="0" lvl="0" marL="0" rtl="0" algn="l">
              <a:spcBef>
                <a:spcPts val="0"/>
              </a:spcBef>
              <a:spcAft>
                <a:spcPts val="0"/>
              </a:spcAft>
              <a:buNone/>
            </a:pPr>
            <a:r>
              <a:rPr lang="en">
                <a:solidFill>
                  <a:schemeClr val="dk1"/>
                </a:solidFill>
              </a:rPr>
              <a:t>var pipe6 = [{$match:{"age":18}},{$skip:2}];</a:t>
            </a:r>
            <a:endParaRPr>
              <a:solidFill>
                <a:schemeClr val="dk1"/>
              </a:solidFill>
            </a:endParaRPr>
          </a:p>
          <a:p>
            <a:pPr indent="0" lvl="0" marL="0" rtl="0" algn="l">
              <a:spcBef>
                <a:spcPts val="0"/>
              </a:spcBef>
              <a:spcAft>
                <a:spcPts val="0"/>
              </a:spcAft>
              <a:buNone/>
            </a:pPr>
            <a:r>
              <a:rPr lang="en">
                <a:solidFill>
                  <a:schemeClr val="dk1"/>
                </a:solidFill>
              </a:rPr>
              <a:t>db.Employees.aggregate(pipe6); </a:t>
            </a:r>
            <a:endParaRPr>
              <a:solidFill>
                <a:schemeClr val="dk1"/>
              </a:solidFill>
            </a:endParaRPr>
          </a:p>
          <a:p>
            <a:pPr indent="0" lvl="0" marL="0" rtl="0" algn="l">
              <a:spcBef>
                <a:spcPts val="0"/>
              </a:spcBef>
              <a:spcAft>
                <a:spcPts val="0"/>
              </a:spcAft>
              <a:buNone/>
            </a:pPr>
            <a:r>
              <a:rPr lang="en">
                <a:solidFill>
                  <a:schemeClr val="dk1"/>
                </a:solidFill>
              </a:rPr>
              <a:t>//A,D will be skippped, a1,d1 will be printed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find the third member who has 18 years of age:</a:t>
            </a:r>
            <a:endParaRPr>
              <a:solidFill>
                <a:schemeClr val="dk1"/>
              </a:solidFill>
            </a:endParaRPr>
          </a:p>
          <a:p>
            <a:pPr indent="0" lvl="0" marL="0" rtl="0" algn="l">
              <a:spcBef>
                <a:spcPts val="0"/>
              </a:spcBef>
              <a:spcAft>
                <a:spcPts val="0"/>
              </a:spcAft>
              <a:buNone/>
            </a:pPr>
            <a:r>
              <a:rPr lang="en">
                <a:solidFill>
                  <a:schemeClr val="dk1"/>
                </a:solidFill>
              </a:rPr>
              <a:t>var pipe6 = [{$match:{"age":18}},{$skip:2},{$limit:1}];</a:t>
            </a:r>
            <a:endParaRPr>
              <a:solidFill>
                <a:schemeClr val="dk1"/>
              </a:solidFill>
            </a:endParaRPr>
          </a:p>
          <a:p>
            <a:pPr indent="0" lvl="0" marL="0" rtl="0" algn="l">
              <a:spcBef>
                <a:spcPts val="0"/>
              </a:spcBef>
              <a:spcAft>
                <a:spcPts val="0"/>
              </a:spcAft>
              <a:buNone/>
            </a:pPr>
            <a:r>
              <a:rPr lang="en">
                <a:solidFill>
                  <a:schemeClr val="dk1"/>
                </a:solidFill>
              </a:rPr>
              <a:t>db.Employees.aggregate(pipe6);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7"/>
          <p:cNvSpPr txBox="1"/>
          <p:nvPr/>
        </p:nvSpPr>
        <p:spPr>
          <a:xfrm>
            <a:off x="0" y="0"/>
            <a:ext cx="914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$lte - Lesser than and Equal to</a:t>
            </a:r>
            <a:endParaRPr>
              <a:solidFill>
                <a:schemeClr val="dk1"/>
              </a:solidFill>
            </a:endParaRPr>
          </a:p>
          <a:p>
            <a:pPr indent="0" lvl="0" marL="0" rtl="0" algn="l">
              <a:spcBef>
                <a:spcPts val="0"/>
              </a:spcBef>
              <a:spcAft>
                <a:spcPts val="0"/>
              </a:spcAft>
              <a:buNone/>
            </a:pPr>
            <a:r>
              <a:rPr lang="en">
                <a:solidFill>
                  <a:schemeClr val="dk1"/>
                </a:solidFill>
              </a:rPr>
              <a:t> var pipe7 =[{$match:{age:{$lte:19}}}];</a:t>
            </a:r>
            <a:endParaRPr>
              <a:solidFill>
                <a:schemeClr val="dk1"/>
              </a:solidFill>
            </a:endParaRPr>
          </a:p>
          <a:p>
            <a:pPr indent="0" lvl="0" marL="0" rtl="0" algn="l">
              <a:spcBef>
                <a:spcPts val="0"/>
              </a:spcBef>
              <a:spcAft>
                <a:spcPts val="0"/>
              </a:spcAft>
              <a:buNone/>
            </a:pPr>
            <a:r>
              <a:rPr lang="en">
                <a:solidFill>
                  <a:schemeClr val="dk1"/>
                </a:solidFill>
              </a:rPr>
              <a:t>db.Employees.aggregate(pipe7);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$gte - Greater than and Equal to</a:t>
            </a:r>
            <a:endParaRPr>
              <a:solidFill>
                <a:schemeClr val="dk1"/>
              </a:solidFill>
            </a:endParaRPr>
          </a:p>
          <a:p>
            <a:pPr indent="0" lvl="0" marL="0" rtl="0" algn="l">
              <a:spcBef>
                <a:spcPts val="0"/>
              </a:spcBef>
              <a:spcAft>
                <a:spcPts val="0"/>
              </a:spcAft>
              <a:buNone/>
            </a:pPr>
            <a:r>
              <a:rPr lang="en">
                <a:solidFill>
                  <a:schemeClr val="dk1"/>
                </a:solidFill>
              </a:rPr>
              <a:t>var pipe8 =[{$match:{age:{$gte:19}}}];</a:t>
            </a:r>
            <a:endParaRPr>
              <a:solidFill>
                <a:schemeClr val="dk1"/>
              </a:solidFill>
            </a:endParaRPr>
          </a:p>
          <a:p>
            <a:pPr indent="0" lvl="0" marL="0" rtl="0" algn="l">
              <a:spcBef>
                <a:spcPts val="0"/>
              </a:spcBef>
              <a:spcAft>
                <a:spcPts val="0"/>
              </a:spcAft>
              <a:buNone/>
            </a:pPr>
            <a:r>
              <a:rPr lang="en">
                <a:solidFill>
                  <a:schemeClr val="dk1"/>
                </a:solidFill>
              </a:rPr>
              <a:t>db.Employees.aggregate(pipe8);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Find the persons of age in between 30 to 48</a:t>
            </a:r>
            <a:endParaRPr>
              <a:solidFill>
                <a:schemeClr val="dk1"/>
              </a:solidFill>
            </a:endParaRPr>
          </a:p>
          <a:p>
            <a:pPr indent="0" lvl="0" marL="0" rtl="0" algn="l">
              <a:spcBef>
                <a:spcPts val="0"/>
              </a:spcBef>
              <a:spcAft>
                <a:spcPts val="0"/>
              </a:spcAft>
              <a:buNone/>
            </a:pPr>
            <a:r>
              <a:rPr lang="en">
                <a:solidFill>
                  <a:schemeClr val="dk1"/>
                </a:solidFill>
              </a:rPr>
              <a:t>Company&gt; var pipe9=[{$match:{age:{$lte:48}}},{$match:{age:{$gte:30}}}];</a:t>
            </a:r>
            <a:endParaRPr>
              <a:solidFill>
                <a:schemeClr val="dk1"/>
              </a:solidFill>
            </a:endParaRPr>
          </a:p>
          <a:p>
            <a:pPr indent="0" lvl="0" marL="0" rtl="0" algn="l">
              <a:spcBef>
                <a:spcPts val="0"/>
              </a:spcBef>
              <a:spcAft>
                <a:spcPts val="0"/>
              </a:spcAft>
              <a:buNone/>
            </a:pPr>
            <a:r>
              <a:rPr lang="en">
                <a:solidFill>
                  <a:schemeClr val="dk1"/>
                </a:solidFill>
              </a:rPr>
              <a:t>Company&gt; db.Persons.aggregate(pipe9);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8"/>
          <p:cNvPicPr preferRelativeResize="0"/>
          <p:nvPr/>
        </p:nvPicPr>
        <p:blipFill rotWithShape="1">
          <a:blip r:embed="rId3">
            <a:alphaModFix/>
          </a:blip>
          <a:srcRect b="36433" l="8025" r="14580" t="22292"/>
          <a:stretch/>
        </p:blipFill>
        <p:spPr>
          <a:xfrm>
            <a:off x="123125" y="35900"/>
            <a:ext cx="4108101" cy="1713151"/>
          </a:xfrm>
          <a:prstGeom prst="rect">
            <a:avLst/>
          </a:prstGeom>
          <a:noFill/>
          <a:ln>
            <a:noFill/>
          </a:ln>
        </p:spPr>
      </p:pic>
      <p:pic>
        <p:nvPicPr>
          <p:cNvPr id="345" name="Google Shape;345;p68"/>
          <p:cNvPicPr preferRelativeResize="0"/>
          <p:nvPr/>
        </p:nvPicPr>
        <p:blipFill rotWithShape="1">
          <a:blip r:embed="rId4">
            <a:alphaModFix/>
          </a:blip>
          <a:srcRect b="34168" l="8662" r="15216" t="23141"/>
          <a:stretch/>
        </p:blipFill>
        <p:spPr>
          <a:xfrm>
            <a:off x="4637350" y="95750"/>
            <a:ext cx="4282849" cy="1801407"/>
          </a:xfrm>
          <a:prstGeom prst="rect">
            <a:avLst/>
          </a:prstGeom>
          <a:noFill/>
          <a:ln>
            <a:noFill/>
          </a:ln>
        </p:spPr>
      </p:pic>
      <p:pic>
        <p:nvPicPr>
          <p:cNvPr id="346" name="Google Shape;346;p68"/>
          <p:cNvPicPr preferRelativeResize="0"/>
          <p:nvPr/>
        </p:nvPicPr>
        <p:blipFill rotWithShape="1">
          <a:blip r:embed="rId5">
            <a:alphaModFix/>
          </a:blip>
          <a:srcRect b="37276" l="8450" r="15003" t="23991"/>
          <a:stretch/>
        </p:blipFill>
        <p:spPr>
          <a:xfrm>
            <a:off x="123125" y="1825250"/>
            <a:ext cx="4108101" cy="1625349"/>
          </a:xfrm>
          <a:prstGeom prst="rect">
            <a:avLst/>
          </a:prstGeom>
          <a:noFill/>
          <a:ln>
            <a:noFill/>
          </a:ln>
        </p:spPr>
      </p:pic>
      <p:pic>
        <p:nvPicPr>
          <p:cNvPr id="347" name="Google Shape;347;p68"/>
          <p:cNvPicPr preferRelativeResize="0"/>
          <p:nvPr/>
        </p:nvPicPr>
        <p:blipFill rotWithShape="1">
          <a:blip r:embed="rId6">
            <a:alphaModFix/>
          </a:blip>
          <a:srcRect b="35860" l="8243" r="14786" t="25691"/>
          <a:stretch/>
        </p:blipFill>
        <p:spPr>
          <a:xfrm>
            <a:off x="4608125" y="1901450"/>
            <a:ext cx="4282849" cy="1604577"/>
          </a:xfrm>
          <a:prstGeom prst="rect">
            <a:avLst/>
          </a:prstGeom>
          <a:noFill/>
          <a:ln>
            <a:noFill/>
          </a:ln>
        </p:spPr>
      </p:pic>
      <p:pic>
        <p:nvPicPr>
          <p:cNvPr id="348" name="Google Shape;348;p68"/>
          <p:cNvPicPr preferRelativeResize="0"/>
          <p:nvPr/>
        </p:nvPicPr>
        <p:blipFill rotWithShape="1">
          <a:blip r:embed="rId7">
            <a:alphaModFix/>
          </a:blip>
          <a:srcRect b="36428" l="8239" r="10340" t="23425"/>
          <a:stretch/>
        </p:blipFill>
        <p:spPr>
          <a:xfrm>
            <a:off x="123125" y="3452550"/>
            <a:ext cx="4108101" cy="1625349"/>
          </a:xfrm>
          <a:prstGeom prst="rect">
            <a:avLst/>
          </a:prstGeom>
          <a:noFill/>
          <a:ln>
            <a:noFill/>
          </a:ln>
        </p:spPr>
      </p:pic>
      <p:pic>
        <p:nvPicPr>
          <p:cNvPr id="349" name="Google Shape;349;p68"/>
          <p:cNvPicPr preferRelativeResize="0"/>
          <p:nvPr/>
        </p:nvPicPr>
        <p:blipFill rotWithShape="1">
          <a:blip r:embed="rId8">
            <a:alphaModFix/>
          </a:blip>
          <a:srcRect b="36147" l="8029" r="15424" t="23989"/>
          <a:stretch/>
        </p:blipFill>
        <p:spPr>
          <a:xfrm>
            <a:off x="4619288" y="3495738"/>
            <a:ext cx="4108122" cy="1604575"/>
          </a:xfrm>
          <a:prstGeom prst="rect">
            <a:avLst/>
          </a:prstGeom>
          <a:noFill/>
          <a:ln>
            <a:noFill/>
          </a:ln>
        </p:spPr>
      </p:pic>
      <p:cxnSp>
        <p:nvCxnSpPr>
          <p:cNvPr id="350" name="Google Shape;350;p68"/>
          <p:cNvCxnSpPr/>
          <p:nvPr/>
        </p:nvCxnSpPr>
        <p:spPr>
          <a:xfrm flipH="1">
            <a:off x="4418550" y="27350"/>
            <a:ext cx="27300" cy="51573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68"/>
          <p:cNvCxnSpPr/>
          <p:nvPr/>
        </p:nvCxnSpPr>
        <p:spPr>
          <a:xfrm>
            <a:off x="13675" y="1750975"/>
            <a:ext cx="9151500" cy="546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68"/>
          <p:cNvCxnSpPr/>
          <p:nvPr/>
        </p:nvCxnSpPr>
        <p:spPr>
          <a:xfrm>
            <a:off x="27350" y="3447250"/>
            <a:ext cx="9138000" cy="27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9"/>
          <p:cNvSpPr txBox="1"/>
          <p:nvPr/>
        </p:nvSpPr>
        <p:spPr>
          <a:xfrm>
            <a:off x="0" y="0"/>
            <a:ext cx="9021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MongoDB Compass</a:t>
            </a:r>
            <a:r>
              <a:rPr lang="en" sz="1800">
                <a:solidFill>
                  <a:schemeClr val="dk2"/>
                </a:solidFill>
              </a:rPr>
              <a:t> </a:t>
            </a:r>
            <a:r>
              <a:rPr lang="en" sz="1800">
                <a:solidFill>
                  <a:schemeClr val="dk2"/>
                </a:solidFill>
              </a:rPr>
              <a:t>- </a:t>
            </a:r>
            <a:r>
              <a:rPr lang="en" sz="1800">
                <a:solidFill>
                  <a:schemeClr val="dk2"/>
                </a:solidFill>
              </a:rPr>
              <a:t>User Interface tool like Workbench-MYSQL to view and operate local and remote Databases.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hlink"/>
                </a:solidFill>
                <a:hlinkClick r:id="rId3"/>
              </a:rPr>
              <a:t>https://www.mongodb.com/try/download/compass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8" name="Google Shape;358;p69"/>
          <p:cNvPicPr preferRelativeResize="0"/>
          <p:nvPr/>
        </p:nvPicPr>
        <p:blipFill>
          <a:blip r:embed="rId4">
            <a:alphaModFix/>
          </a:blip>
          <a:stretch>
            <a:fillRect/>
          </a:stretch>
        </p:blipFill>
        <p:spPr>
          <a:xfrm>
            <a:off x="887200" y="1385400"/>
            <a:ext cx="5859389" cy="3453299"/>
          </a:xfrm>
          <a:prstGeom prst="rect">
            <a:avLst/>
          </a:prstGeom>
          <a:noFill/>
          <a:ln>
            <a:noFill/>
          </a:ln>
        </p:spPr>
      </p:pic>
      <p:cxnSp>
        <p:nvCxnSpPr>
          <p:cNvPr id="359" name="Google Shape;359;p69"/>
          <p:cNvCxnSpPr/>
          <p:nvPr/>
        </p:nvCxnSpPr>
        <p:spPr>
          <a:xfrm flipH="1">
            <a:off x="2585400" y="4122975"/>
            <a:ext cx="462600" cy="4491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69"/>
          <p:cNvCxnSpPr/>
          <p:nvPr/>
        </p:nvCxnSpPr>
        <p:spPr>
          <a:xfrm>
            <a:off x="3823600" y="3034400"/>
            <a:ext cx="449100" cy="3267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69"/>
          <p:cNvCxnSpPr/>
          <p:nvPr/>
        </p:nvCxnSpPr>
        <p:spPr>
          <a:xfrm>
            <a:off x="3905250" y="3687525"/>
            <a:ext cx="394500" cy="2586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69"/>
          <p:cNvCxnSpPr/>
          <p:nvPr/>
        </p:nvCxnSpPr>
        <p:spPr>
          <a:xfrm>
            <a:off x="3701150" y="4286250"/>
            <a:ext cx="517200" cy="28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0"/>
          <p:cNvSpPr txBox="1"/>
          <p:nvPr/>
        </p:nvSpPr>
        <p:spPr>
          <a:xfrm>
            <a:off x="0" y="0"/>
            <a:ext cx="9144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MongoDB Atlas</a:t>
            </a:r>
            <a:r>
              <a:rPr lang="en" sz="1800">
                <a:solidFill>
                  <a:schemeClr val="dk2"/>
                </a:solidFill>
              </a:rPr>
              <a:t> - Platform to create and store remote databases. Gives lot of provision to do CRUD operations, and used to connect with JAVA, Python, Php servers.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hlink"/>
                </a:solidFill>
                <a:hlinkClick r:id="rId3"/>
              </a:rPr>
              <a:t>https://www.mongodb.com/atlas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68" name="Google Shape;368;p70"/>
          <p:cNvPicPr preferRelativeResize="0"/>
          <p:nvPr/>
        </p:nvPicPr>
        <p:blipFill>
          <a:blip r:embed="rId4">
            <a:alphaModFix/>
          </a:blip>
          <a:stretch>
            <a:fillRect/>
          </a:stretch>
        </p:blipFill>
        <p:spPr>
          <a:xfrm>
            <a:off x="1132125" y="1490975"/>
            <a:ext cx="6664451" cy="32688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71"/>
          <p:cNvPicPr preferRelativeResize="0"/>
          <p:nvPr/>
        </p:nvPicPr>
        <p:blipFill>
          <a:blip r:embed="rId3">
            <a:alphaModFix/>
          </a:blip>
          <a:stretch>
            <a:fillRect/>
          </a:stretch>
        </p:blipFill>
        <p:spPr>
          <a:xfrm>
            <a:off x="152400" y="152400"/>
            <a:ext cx="8839197" cy="47350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8"/>
          <p:cNvPicPr preferRelativeResize="0"/>
          <p:nvPr/>
        </p:nvPicPr>
        <p:blipFill>
          <a:blip r:embed="rId3">
            <a:alphaModFix/>
          </a:blip>
          <a:stretch>
            <a:fillRect/>
          </a:stretch>
        </p:blipFill>
        <p:spPr>
          <a:xfrm>
            <a:off x="1351563" y="152400"/>
            <a:ext cx="6440866" cy="48387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72"/>
          <p:cNvPicPr preferRelativeResize="0"/>
          <p:nvPr/>
        </p:nvPicPr>
        <p:blipFill>
          <a:blip r:embed="rId3">
            <a:alphaModFix/>
          </a:blip>
          <a:stretch>
            <a:fillRect/>
          </a:stretch>
        </p:blipFill>
        <p:spPr>
          <a:xfrm>
            <a:off x="942975" y="152400"/>
            <a:ext cx="7258051" cy="4838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73"/>
          <p:cNvPicPr preferRelativeResize="0"/>
          <p:nvPr/>
        </p:nvPicPr>
        <p:blipFill>
          <a:blip r:embed="rId3">
            <a:alphaModFix/>
          </a:blip>
          <a:stretch>
            <a:fillRect/>
          </a:stretch>
        </p:blipFill>
        <p:spPr>
          <a:xfrm>
            <a:off x="1316950" y="152400"/>
            <a:ext cx="6510099"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74"/>
          <p:cNvPicPr preferRelativeResize="0"/>
          <p:nvPr/>
        </p:nvPicPr>
        <p:blipFill>
          <a:blip r:embed="rId3">
            <a:alphaModFix/>
          </a:blip>
          <a:stretch>
            <a:fillRect/>
          </a:stretch>
        </p:blipFill>
        <p:spPr>
          <a:xfrm>
            <a:off x="1143000" y="137425"/>
            <a:ext cx="6858000" cy="486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9"/>
          <p:cNvPicPr preferRelativeResize="0"/>
          <p:nvPr/>
        </p:nvPicPr>
        <p:blipFill>
          <a:blip r:embed="rId3">
            <a:alphaModFix/>
          </a:blip>
          <a:stretch>
            <a:fillRect/>
          </a:stretch>
        </p:blipFill>
        <p:spPr>
          <a:xfrm>
            <a:off x="1351563" y="152400"/>
            <a:ext cx="6440866"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20"/>
          <p:cNvPicPr preferRelativeResize="0"/>
          <p:nvPr/>
        </p:nvPicPr>
        <p:blipFill>
          <a:blip r:embed="rId3">
            <a:alphaModFix/>
          </a:blip>
          <a:stretch>
            <a:fillRect/>
          </a:stretch>
        </p:blipFill>
        <p:spPr>
          <a:xfrm>
            <a:off x="260838" y="1088488"/>
            <a:ext cx="8622325" cy="296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nvSpPr>
        <p:spPr>
          <a:xfrm>
            <a:off x="0" y="807100"/>
            <a:ext cx="9343200" cy="39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2000">
                <a:solidFill>
                  <a:schemeClr val="dk1"/>
                </a:solidFill>
              </a:rPr>
              <a:t>Who created MongoDB?</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MongoDB</a:t>
            </a:r>
            <a:r>
              <a:rPr lang="en" sz="2000">
                <a:solidFill>
                  <a:schemeClr val="dk1"/>
                </a:solidFill>
              </a:rPr>
              <a:t> was created by the founders of a company called </a:t>
            </a:r>
            <a:r>
              <a:rPr b="1" lang="en" sz="2000">
                <a:solidFill>
                  <a:schemeClr val="dk1"/>
                </a:solidFill>
              </a:rPr>
              <a:t>10gen</a:t>
            </a:r>
            <a:r>
              <a:rPr lang="en" sz="2000">
                <a:solidFill>
                  <a:schemeClr val="dk1"/>
                </a:solidFill>
              </a:rPr>
              <a:t>, which was co-founded by </a:t>
            </a:r>
            <a:r>
              <a:rPr b="1" lang="en" sz="2000">
                <a:solidFill>
                  <a:schemeClr val="dk1"/>
                </a:solidFill>
              </a:rPr>
              <a:t>Dwight Merriman</a:t>
            </a:r>
            <a:r>
              <a:rPr lang="en" sz="2000">
                <a:solidFill>
                  <a:schemeClr val="dk1"/>
                </a:solidFill>
              </a:rPr>
              <a:t>, </a:t>
            </a:r>
            <a:r>
              <a:rPr b="1" lang="en" sz="2000">
                <a:solidFill>
                  <a:schemeClr val="dk1"/>
                </a:solidFill>
              </a:rPr>
              <a:t>Eliot Horowitz</a:t>
            </a:r>
            <a:r>
              <a:rPr lang="en" sz="2000">
                <a:solidFill>
                  <a:schemeClr val="dk1"/>
                </a:solidFill>
              </a:rPr>
              <a:t>, and </a:t>
            </a:r>
            <a:r>
              <a:rPr b="1" lang="en" sz="2000">
                <a:solidFill>
                  <a:schemeClr val="dk1"/>
                </a:solidFill>
              </a:rPr>
              <a:t>Kevin Ryan</a:t>
            </a:r>
            <a:r>
              <a:rPr lang="en" sz="2000">
                <a:solidFill>
                  <a:schemeClr val="dk1"/>
                </a:solidFill>
              </a:rPr>
              <a:t>.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original development of MongoDB was largely led by </a:t>
            </a:r>
            <a:r>
              <a:rPr b="1" lang="en" sz="2000">
                <a:solidFill>
                  <a:schemeClr val="dk1"/>
                </a:solidFill>
              </a:rPr>
              <a:t>Dwight Merriman</a:t>
            </a:r>
            <a:r>
              <a:rPr lang="en" sz="2000">
                <a:solidFill>
                  <a:schemeClr val="dk1"/>
                </a:solidFill>
              </a:rPr>
              <a:t> (former CTO of DoubleClick) and </a:t>
            </a:r>
            <a:r>
              <a:rPr b="1" lang="en" sz="2000">
                <a:solidFill>
                  <a:schemeClr val="dk1"/>
                </a:solidFill>
              </a:rPr>
              <a:t>Eliot Horowitz</a:t>
            </a:r>
            <a:r>
              <a:rPr lang="en" sz="2000">
                <a:solidFill>
                  <a:schemeClr val="dk1"/>
                </a:solidFill>
              </a:rPr>
              <a:t> (software developer).</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When was MongoDB created?</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MongoDB was initially developed in </a:t>
            </a:r>
            <a:r>
              <a:rPr b="1" lang="en" sz="2000">
                <a:solidFill>
                  <a:schemeClr val="dk1"/>
                </a:solidFill>
              </a:rPr>
              <a:t>2007</a:t>
            </a:r>
            <a:r>
              <a:rPr lang="en" sz="2000">
                <a:solidFill>
                  <a:schemeClr val="dk1"/>
                </a:solidFill>
              </a:rPr>
              <a:t> and was released to the public in </a:t>
            </a:r>
            <a:r>
              <a:rPr b="1" lang="en" sz="2000">
                <a:solidFill>
                  <a:schemeClr val="dk1"/>
                </a:solidFill>
              </a:rPr>
              <a:t>February 2009</a:t>
            </a:r>
            <a:r>
              <a:rPr lang="en" sz="2000">
                <a:solidFill>
                  <a:schemeClr val="dk1"/>
                </a:solidFill>
              </a:rPr>
              <a:t> as an open-source NoSQL database.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